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60" r:id="rId4"/>
    <p:sldId id="268" r:id="rId5"/>
    <p:sldId id="269" r:id="rId6"/>
    <p:sldId id="276" r:id="rId7"/>
    <p:sldId id="274" r:id="rId8"/>
    <p:sldId id="281" r:id="rId9"/>
    <p:sldId id="283" r:id="rId10"/>
    <p:sldId id="284" r:id="rId11"/>
    <p:sldId id="278" r:id="rId12"/>
    <p:sldId id="279" r:id="rId13"/>
    <p:sldId id="265" r:id="rId14"/>
    <p:sldId id="271" r:id="rId15"/>
    <p:sldId id="290" r:id="rId16"/>
    <p:sldId id="272" r:id="rId17"/>
    <p:sldId id="273" r:id="rId18"/>
    <p:sldId id="280" r:id="rId19"/>
    <p:sldId id="266" r:id="rId20"/>
    <p:sldId id="286" r:id="rId21"/>
    <p:sldId id="277" r:id="rId22"/>
    <p:sldId id="291" r:id="rId23"/>
    <p:sldId id="292" r:id="rId24"/>
    <p:sldId id="296" r:id="rId25"/>
    <p:sldId id="297" r:id="rId26"/>
    <p:sldId id="285" r:id="rId27"/>
    <p:sldId id="267" r:id="rId28"/>
    <p:sldId id="287" r:id="rId29"/>
    <p:sldId id="288" r:id="rId30"/>
    <p:sldId id="293" r:id="rId31"/>
    <p:sldId id="2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CB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5986" autoAdjust="0"/>
  </p:normalViewPr>
  <p:slideViewPr>
    <p:cSldViewPr snapToGrid="0">
      <p:cViewPr varScale="1">
        <p:scale>
          <a:sx n="95" d="100"/>
          <a:sy n="95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2022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F87B-9CFB-4F1B-BC03-1494116F40C7}" type="datetimeFigureOut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7EC7D-E375-4353-8302-B1DBE9BC5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4515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84B2-92DA-48F8-94E8-7DA37CFD8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9892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45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변경내용에</a:t>
            </a:r>
            <a:r>
              <a:rPr lang="ko-KR" altLang="en-US" baseline="0" dirty="0"/>
              <a:t> 대한 </a:t>
            </a:r>
            <a:r>
              <a:rPr lang="ko-KR" altLang="en-US" dirty="0"/>
              <a:t>형상관리를 진행한 사항입니다</a:t>
            </a:r>
            <a:r>
              <a:rPr lang="en-US" altLang="ko-KR" dirty="0"/>
              <a:t>. </a:t>
            </a:r>
            <a:r>
              <a:rPr lang="ko-KR" altLang="en-US" dirty="0"/>
              <a:t>첫 번째 로고 변경입니다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좌측의 기존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1.0</a:t>
            </a:r>
            <a:r>
              <a:rPr lang="en-US" altLang="ko-KR" baseline="0" dirty="0"/>
              <a:t> </a:t>
            </a:r>
            <a:r>
              <a:rPr lang="ko-KR" altLang="en-US" baseline="0" dirty="0"/>
              <a:t>버전에 대한 로고에서 업데이트 된 버전 명시를 위해 우측과 같이 </a:t>
            </a:r>
            <a:r>
              <a:rPr lang="en-US" altLang="ko-KR" baseline="0" dirty="0"/>
              <a:t>“2.0”</a:t>
            </a:r>
            <a:r>
              <a:rPr lang="ko-KR" altLang="en-US" baseline="0" dirty="0"/>
              <a:t>을 추가하여 로고를 변경하였습니다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14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문서 양식 변경 내역입니다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1.0 </a:t>
            </a:r>
            <a:r>
              <a:rPr lang="ko-KR" altLang="en-US" dirty="0"/>
              <a:t>버전의 문서</a:t>
            </a:r>
            <a:r>
              <a:rPr lang="ko-KR" altLang="en-US" baseline="0" dirty="0"/>
              <a:t> 양식에서 표지와 규격 및 전체적인 색상에 대한 변경을 적용하였습니다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73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품질관리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품질관리 팀은 </a:t>
            </a:r>
            <a:r>
              <a:rPr lang="en-US" altLang="ko-KR" dirty="0"/>
              <a:t>QA </a:t>
            </a:r>
            <a:r>
              <a:rPr lang="ko-KR" altLang="en-US" dirty="0" err="1"/>
              <a:t>김미래</a:t>
            </a:r>
            <a:r>
              <a:rPr lang="en-US" altLang="ko-KR" dirty="0"/>
              <a:t>, </a:t>
            </a:r>
            <a:r>
              <a:rPr lang="ko-KR" altLang="en-US" dirty="0" err="1"/>
              <a:t>김현지로</a:t>
            </a:r>
            <a:r>
              <a:rPr lang="ko-KR" altLang="en-US" dirty="0"/>
              <a:t> 구성됩니다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프로젝트의 모든 산출물 및 소프트웨어 항목을 품질관리 범위로 하고 있고</a:t>
            </a:r>
            <a:r>
              <a:rPr lang="en-US" altLang="ko-KR" dirty="0"/>
              <a:t>, </a:t>
            </a:r>
            <a:r>
              <a:rPr lang="ko-KR" altLang="en-US" dirty="0"/>
              <a:t>형상관리 </a:t>
            </a:r>
            <a:r>
              <a:rPr lang="ko-KR" altLang="en-US" dirty="0" err="1"/>
              <a:t>운영절차는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0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아키텍처입니다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아키텍처를 보시면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표시되어있는 부분 있고 </a:t>
            </a:r>
            <a:r>
              <a:rPr kumimoji="1" lang="ko-KR" altLang="en-US" dirty="0" err="1"/>
              <a:t>두줄인</a:t>
            </a:r>
            <a:r>
              <a:rPr kumimoji="1" lang="ko-KR" altLang="en-US" dirty="0"/>
              <a:t> 부분이 존재합니다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널포유</a:t>
            </a:r>
            <a:r>
              <a:rPr kumimoji="1" lang="ko-KR" altLang="en-US" dirty="0"/>
              <a:t> </a:t>
            </a:r>
            <a:r>
              <a:rPr kumimoji="1" lang="en-US" altLang="ko-KR" dirty="0"/>
              <a:t>1.0</a:t>
            </a:r>
            <a:r>
              <a:rPr kumimoji="1" lang="ko-KR" altLang="en-US" dirty="0"/>
              <a:t>에서 존재했던 모듈과 패키지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라이브러리의 경우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표시하였으며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신규로 추가되는 부분들을 </a:t>
            </a:r>
            <a:r>
              <a:rPr kumimoji="1" lang="ko-KR" altLang="en-US" dirty="0" err="1"/>
              <a:t>두줄로</a:t>
            </a:r>
            <a:r>
              <a:rPr kumimoji="1" lang="ko-KR" altLang="en-US" dirty="0"/>
              <a:t> 표현하였습니다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예로 어플리케이션 </a:t>
            </a:r>
            <a:r>
              <a:rPr kumimoji="1" lang="en-US" altLang="ko-KR" dirty="0"/>
              <a:t>SW</a:t>
            </a:r>
            <a:r>
              <a:rPr kumimoji="1" lang="ko-KR" altLang="en-US" dirty="0"/>
              <a:t> 부분을 보시면 이번 버전에서 스케줄러와 </a:t>
            </a:r>
            <a:r>
              <a:rPr kumimoji="1" lang="ko-KR" altLang="en-US" dirty="0" err="1"/>
              <a:t>인젝션</a:t>
            </a:r>
            <a:r>
              <a:rPr kumimoji="1" lang="ko-KR" altLang="en-US" dirty="0"/>
              <a:t> 모듈이 추가되는 것을 아실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1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인수인계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인수인계 기능에서는</a:t>
            </a:r>
            <a:r>
              <a:rPr lang="ko-KR" altLang="en-US" baseline="0" dirty="0"/>
              <a:t> 사용자의 </a:t>
            </a:r>
            <a:r>
              <a:rPr lang="ko-KR" altLang="en-US" baseline="0" dirty="0" err="1"/>
              <a:t>담당환자에</a:t>
            </a:r>
            <a:r>
              <a:rPr lang="ko-KR" altLang="en-US" baseline="0" dirty="0"/>
              <a:t> 맞추어 </a:t>
            </a:r>
            <a:r>
              <a:rPr lang="ko-KR" altLang="en-US" baseline="0" dirty="0" err="1"/>
              <a:t>담당환자</a:t>
            </a:r>
            <a:r>
              <a:rPr lang="ko-KR" altLang="en-US" baseline="0" dirty="0"/>
              <a:t> 개개인에 대한 인수인계 사항을 공유할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선택한 환자에 대한 기본적인 인적사항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환자코드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호실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나이 등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확인하고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우측 버튼을 통해 인수인계 목록 화면으로 전환됩니다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인수인계 목록에서는 상단에 </a:t>
            </a:r>
            <a:r>
              <a:rPr lang="ko-KR" altLang="en-US" baseline="0" dirty="0" err="1"/>
              <a:t>작성일자와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완료시간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작성자 그리고 인수인계 사항에 대해 간략히 확인 가능하며 지난 시간의 인수인계 사항은 회색으로 표시되고 수정할 수 없으며 </a:t>
            </a:r>
            <a:r>
              <a:rPr lang="ko-KR" altLang="en-US" baseline="0" dirty="0" err="1"/>
              <a:t>수행시간에</a:t>
            </a:r>
            <a:r>
              <a:rPr lang="ko-KR" altLang="en-US" baseline="0" dirty="0"/>
              <a:t> 따라 인수인계 사항을 잊지 않도록 알림 설정을 </a:t>
            </a:r>
            <a:r>
              <a:rPr lang="en-US" altLang="ko-KR" baseline="0" dirty="0"/>
              <a:t>ON/OFF</a:t>
            </a:r>
            <a:r>
              <a:rPr lang="ko-KR" altLang="en-US" baseline="0" dirty="0"/>
              <a:t>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2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인계사항</a:t>
            </a:r>
            <a:r>
              <a:rPr lang="ko-KR" altLang="en-US" dirty="0"/>
              <a:t> 작성 시 </a:t>
            </a:r>
            <a:r>
              <a:rPr lang="ko-KR" altLang="en-US" dirty="0" err="1"/>
              <a:t>수행일시를</a:t>
            </a:r>
            <a:r>
              <a:rPr lang="ko-KR" altLang="en-US" dirty="0"/>
              <a:t> 지정하고 내용을 작성해야 하며</a:t>
            </a:r>
            <a:r>
              <a:rPr lang="en-US" altLang="ko-KR" dirty="0"/>
              <a:t>, </a:t>
            </a:r>
            <a:r>
              <a:rPr lang="ko-KR" altLang="en-US" dirty="0"/>
              <a:t>작성</a:t>
            </a:r>
            <a:r>
              <a:rPr lang="ko-KR" altLang="en-US" baseline="0" dirty="0"/>
              <a:t> 편의성을 위해 </a:t>
            </a:r>
            <a:r>
              <a:rPr lang="ko-KR" altLang="en-US" dirty="0"/>
              <a:t>해당 환자에게 자주 썼던 문구를 기준으로 자동완성 기능을 제공하고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인수인계 사항이 수정되었을 시 수정 날짜 및 시간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수정자에</a:t>
            </a:r>
            <a:r>
              <a:rPr lang="ko-KR" altLang="en-US" baseline="0" dirty="0"/>
              <a:t> 대한 기록을 확인할 수 있도록 상단에 표시됩니다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4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투약 관리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환자에게 투약을 시작하는 시점에서 환자의 침상이나 손목에 부착된 환자 정보 </a:t>
            </a:r>
            <a:r>
              <a:rPr lang="en-US" altLang="ko-KR" dirty="0"/>
              <a:t>QR</a:t>
            </a:r>
            <a:r>
              <a:rPr lang="ko-KR" altLang="en-US" dirty="0"/>
              <a:t>과 투약품에 부착된 처방</a:t>
            </a:r>
            <a:r>
              <a:rPr lang="en-US" altLang="ko-KR" dirty="0"/>
              <a:t>QR</a:t>
            </a:r>
            <a:r>
              <a:rPr lang="ko-KR" altLang="en-US" dirty="0"/>
              <a:t>을 스캔하면 환자 코드를 비교하여 정확한 환자 여부를 확인합니다</a:t>
            </a:r>
            <a:r>
              <a:rPr lang="en-US" altLang="ko-KR" dirty="0"/>
              <a:t>. </a:t>
            </a:r>
            <a:r>
              <a:rPr lang="ko-KR" altLang="en-US" dirty="0"/>
              <a:t>환자가 확인되면 </a:t>
            </a:r>
            <a:r>
              <a:rPr lang="en-US" altLang="ko-KR" dirty="0"/>
              <a:t>QR</a:t>
            </a:r>
            <a:r>
              <a:rPr lang="ko-KR" altLang="en-US" dirty="0"/>
              <a:t>에 들어있는 데이터와 해당 환자에게 작성된 투약 일정 데이터를 비교하여 일치하는 투약 일정 표를 자동 출력합니다</a:t>
            </a:r>
            <a:r>
              <a:rPr lang="en-US" altLang="ko-KR" dirty="0"/>
              <a:t>. </a:t>
            </a:r>
            <a:r>
              <a:rPr lang="ko-KR" altLang="en-US" dirty="0"/>
              <a:t>실제 투약을 완료한 후 투약완료 버튼을 누르면 투약 후 기록들이 자동 작성되며 특이사항을 별도로 작성할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55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해당 환자에게 진행된 모든 투여기록 및 특이사항 기록을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투약관리 기능을 통해 기존의 수작업을 디지털화 하여 정확도와 신속성을 높이고</a:t>
            </a:r>
            <a:r>
              <a:rPr lang="en-US" altLang="ko-KR" dirty="0"/>
              <a:t>, </a:t>
            </a:r>
            <a:r>
              <a:rPr lang="ko-KR" altLang="en-US" dirty="0"/>
              <a:t>투약오류 위험을 낮출 수 있으며 투약기록을 통해 </a:t>
            </a:r>
            <a:r>
              <a:rPr lang="en-US" altLang="ko-KR" dirty="0"/>
              <a:t>5 Right </a:t>
            </a:r>
            <a:r>
              <a:rPr lang="ko-KR" altLang="en-US" dirty="0"/>
              <a:t>준수 여부와 이상 반응 등을 한 눈에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간호 근무 스케줄링 모듈입니다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Ui</a:t>
            </a:r>
            <a:r>
              <a:rPr lang="ko-KR" altLang="en-US" dirty="0"/>
              <a:t>를 보면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dirty="0" err="1"/>
              <a:t>스케줄표에</a:t>
            </a:r>
            <a:r>
              <a:rPr lang="ko-KR" altLang="en-US" dirty="0"/>
              <a:t> 따라 데이</a:t>
            </a:r>
            <a:r>
              <a:rPr lang="en-US" altLang="ko-KR" dirty="0"/>
              <a:t>, </a:t>
            </a:r>
            <a:r>
              <a:rPr lang="ko-KR" altLang="en-US" dirty="0"/>
              <a:t>이브닝</a:t>
            </a:r>
            <a:r>
              <a:rPr lang="en-US" altLang="ko-KR" dirty="0"/>
              <a:t>, </a:t>
            </a:r>
            <a:r>
              <a:rPr lang="ko-KR" altLang="en-US" dirty="0"/>
              <a:t>나이트</a:t>
            </a:r>
            <a:r>
              <a:rPr lang="en-US" altLang="ko-KR" dirty="0"/>
              <a:t> </a:t>
            </a:r>
            <a:r>
              <a:rPr lang="ko-KR" altLang="en-US" dirty="0"/>
              <a:t>등 근무 일정이 표시됩니다</a:t>
            </a:r>
            <a:r>
              <a:rPr lang="en-US" altLang="ko-KR" dirty="0"/>
              <a:t>. </a:t>
            </a:r>
            <a:r>
              <a:rPr lang="ko-KR" altLang="en-US" dirty="0"/>
              <a:t>이 스케줄은</a:t>
            </a:r>
            <a:r>
              <a:rPr lang="en-US" altLang="ko-KR" dirty="0"/>
              <a:t>(</a:t>
            </a:r>
            <a:r>
              <a:rPr lang="ko-KR" altLang="en-US" dirty="0"/>
              <a:t>옆에 적힌 내용</a:t>
            </a:r>
            <a:r>
              <a:rPr lang="en-US" altLang="ko-KR" dirty="0"/>
              <a:t>) 3</a:t>
            </a:r>
            <a:r>
              <a:rPr lang="ko-KR" altLang="en-US" dirty="0"/>
              <a:t>교대</a:t>
            </a:r>
            <a:r>
              <a:rPr lang="en-US" altLang="ko-KR" dirty="0"/>
              <a:t>, </a:t>
            </a:r>
            <a:r>
              <a:rPr lang="ko-KR" altLang="en-US" dirty="0"/>
              <a:t>휴무일 수 등 고려사항에 따라 알고리즘을 통해 자동 스케줄링 됩니다</a:t>
            </a:r>
            <a:r>
              <a:rPr lang="en-US" altLang="ko-KR" dirty="0"/>
              <a:t>. </a:t>
            </a:r>
            <a:r>
              <a:rPr lang="ko-KR" altLang="en-US" dirty="0" err="1"/>
              <a:t>스케줄표를</a:t>
            </a:r>
            <a:r>
              <a:rPr lang="ko-KR" altLang="en-US" dirty="0"/>
              <a:t> 통해 근무자는 자신의 근무 일정 확인 및 동료 근무자를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통해서 인수인계를 하게 될 근무자 또한 파악이 가능합니다</a:t>
            </a:r>
            <a:r>
              <a:rPr lang="en-US" altLang="ko-KR" dirty="0"/>
              <a:t>. </a:t>
            </a:r>
            <a:r>
              <a:rPr lang="ko-KR" altLang="en-US" dirty="0"/>
              <a:t>옆의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보면 개인별 휴무 신청을 통해 희망하는 휴무 일자를 신청할 수 있으며</a:t>
            </a:r>
            <a:r>
              <a:rPr lang="en-US" altLang="ko-KR" dirty="0"/>
              <a:t>, </a:t>
            </a:r>
            <a:r>
              <a:rPr lang="ko-KR" altLang="en-US" dirty="0"/>
              <a:t>이러한 휴무 신청 근무 자동 스케줄링을 통해 우선순위에 따라 반영될 수 있습니다</a:t>
            </a:r>
            <a:r>
              <a:rPr lang="en-US" altLang="ko-KR" dirty="0"/>
              <a:t>. </a:t>
            </a:r>
            <a:r>
              <a:rPr lang="ko-KR" altLang="en-US" dirty="0"/>
              <a:t>따라서 간호 근무 스케줄링 모듈을 통해 </a:t>
            </a:r>
            <a:r>
              <a:rPr lang="ko-KR" altLang="en-US" dirty="0" err="1"/>
              <a:t>일정관리자</a:t>
            </a:r>
            <a:r>
              <a:rPr lang="ko-KR" altLang="en-US" dirty="0"/>
              <a:t> 담당자의 편리한 휴무 신청 관리가 이루어질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4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/>
              <a:t> 환경은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안드로이드 앱 개발을 위한 통합 개발 환경인 안드로이드 스튜디오와 모바일 및 웹 어플리케이션을 만들기 위해 구글에서 개발한 파이어베이스를 사용하여</a:t>
            </a:r>
            <a:endParaRPr kumimoji="1" lang="en-US" altLang="ko-KR" dirty="0"/>
          </a:p>
          <a:p>
            <a:r>
              <a:rPr kumimoji="1" lang="ko-KR" altLang="en-US" dirty="0"/>
              <a:t>개발을 진행할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개발 언어의 경우 자바를 사용할 예정입니다</a:t>
            </a:r>
            <a:r>
              <a:rPr kumimoji="1"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4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3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1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1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언급한 방법들을 통해 저희가 이루고자하는 목적은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병원 의무기록 시스템과 연동해 신뢰할 수 있는 출처로부터 확실하고 정확하게 정보를 제공하고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앱 서비스를 통해 휴대폰</a:t>
            </a:r>
            <a:r>
              <a:rPr lang="en-US" altLang="ko-KR" dirty="0"/>
              <a:t>,</a:t>
            </a:r>
            <a:r>
              <a:rPr lang="ko-KR" altLang="en-US" dirty="0"/>
              <a:t> 태블릿 등 모바일 환경의 사용을 통한 정보의 접근성을 증진하며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어플리케이션의 기능을 통해 간호사의 편의성 증진을 목적으로 두고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3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 err="1"/>
              <a:t>변경사항입니다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이전학기</a:t>
            </a:r>
            <a:r>
              <a:rPr lang="ko-KR" altLang="en-US" dirty="0"/>
              <a:t> 진행했던 </a:t>
            </a:r>
            <a:r>
              <a:rPr lang="ko-KR" altLang="en-US" dirty="0" err="1"/>
              <a:t>널포유</a:t>
            </a:r>
            <a:r>
              <a:rPr lang="ko-KR" altLang="en-US" dirty="0"/>
              <a:t> 프로젝트에서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2,0 </a:t>
            </a:r>
            <a:r>
              <a:rPr lang="ko-KR" altLang="en-US" dirty="0"/>
              <a:t>으로 업데이트 되면서 기능추가</a:t>
            </a:r>
            <a:r>
              <a:rPr lang="en-US" altLang="ko-KR" dirty="0"/>
              <a:t>, </a:t>
            </a:r>
            <a:r>
              <a:rPr lang="ko-KR" altLang="en-US" dirty="0"/>
              <a:t>사용자 맞춤 제공</a:t>
            </a:r>
            <a:r>
              <a:rPr lang="en-US" altLang="ko-KR" dirty="0"/>
              <a:t>, </a:t>
            </a:r>
            <a:r>
              <a:rPr lang="ko-KR" altLang="en-US" dirty="0"/>
              <a:t>통합 인터페이스 면에서 변동사항이 생겼습니다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4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 </a:t>
            </a:r>
            <a:r>
              <a:rPr lang="ko-KR" altLang="en-US" dirty="0" err="1"/>
              <a:t>간호근무</a:t>
            </a:r>
            <a:r>
              <a:rPr lang="ko-KR" altLang="en-US" dirty="0"/>
              <a:t> 스케줄링 기능과 투약 관리 기능이 추가되었습니다</a:t>
            </a:r>
            <a:r>
              <a:rPr lang="en-US" altLang="ko-KR" dirty="0"/>
              <a:t>. </a:t>
            </a:r>
            <a:r>
              <a:rPr lang="ko-KR" altLang="en-US" dirty="0"/>
              <a:t>두번째로 인수인계 작성 시 자주 사용하는 용어에 대해 </a:t>
            </a:r>
            <a:r>
              <a:rPr lang="ko-KR" altLang="en-US" dirty="0" err="1"/>
              <a:t>자동완성이</a:t>
            </a:r>
            <a:r>
              <a:rPr lang="ko-KR" altLang="en-US" dirty="0"/>
              <a:t> 되는 기능으로 사용자에 맞춰 서비스가 제공되도록 합니다</a:t>
            </a:r>
            <a:r>
              <a:rPr lang="en-US" altLang="ko-KR" dirty="0"/>
              <a:t>. </a:t>
            </a:r>
            <a:r>
              <a:rPr lang="ko-KR" altLang="en-US" dirty="0"/>
              <a:t>마지막으로 환자 정보만 확인할 수 있었던 인터페이스에서 </a:t>
            </a:r>
            <a:r>
              <a:rPr lang="en-US" altLang="ko-KR" dirty="0"/>
              <a:t>EMR </a:t>
            </a:r>
            <a:r>
              <a:rPr lang="ko-KR" altLang="en-US" dirty="0"/>
              <a:t>세부 사항 별 요소 추가를 통해 통합 인터페이스를 지향하도록 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널포유</a:t>
            </a:r>
            <a:r>
              <a:rPr lang="ko-KR" altLang="en-US" dirty="0"/>
              <a:t> 프로젝트는 다음과 같은 구성원들로 개발</a:t>
            </a:r>
            <a:r>
              <a:rPr lang="en-US" altLang="ko-KR" dirty="0"/>
              <a:t>,</a:t>
            </a:r>
            <a:r>
              <a:rPr lang="ko-KR" altLang="en-US" dirty="0"/>
              <a:t> 진행됩니다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는 이정훈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CM</a:t>
            </a:r>
            <a:r>
              <a:rPr lang="ko-KR" altLang="en-US" dirty="0"/>
              <a:t>는 권익현</a:t>
            </a:r>
            <a:r>
              <a:rPr lang="en-US" altLang="ko-KR" dirty="0"/>
              <a:t>,</a:t>
            </a:r>
            <a:r>
              <a:rPr lang="ko-KR" altLang="en-US" dirty="0"/>
              <a:t> 이준용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QA</a:t>
            </a:r>
            <a:r>
              <a:rPr lang="ko-KR" altLang="en-US" dirty="0"/>
              <a:t>는 </a:t>
            </a:r>
            <a:r>
              <a:rPr lang="ko-KR" altLang="en-US" dirty="0" err="1"/>
              <a:t>김미래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김현지로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</a:t>
            </a:r>
            <a:r>
              <a:rPr lang="ko-KR" altLang="en-US" dirty="0"/>
              <a:t> 아래 부분은 말해도 되고 안해도 댐 </a:t>
            </a:r>
            <a:r>
              <a:rPr lang="en-US" altLang="ko-KR" dirty="0"/>
              <a:t>---------------------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조직 구성도를 따릅니다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 구성은 자신의 일을 알아서 수행하며 구성원이 동등한 책임과 권한을 갖습니다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9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프로젝트 </a:t>
            </a:r>
            <a:r>
              <a:rPr lang="ko-KR" altLang="en-US" baseline="0" dirty="0" err="1"/>
              <a:t>형상관리에</a:t>
            </a:r>
            <a:r>
              <a:rPr lang="ko-KR" altLang="en-US" baseline="0" dirty="0"/>
              <a:t> 대해 말씀드리겠습니다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형상관리 팀은 권익현 이준용 팀원으로 구성되며 </a:t>
            </a:r>
            <a:r>
              <a:rPr lang="ko-KR" altLang="en-US" baseline="0" dirty="0" err="1"/>
              <a:t>형상관리의</a:t>
            </a:r>
            <a:r>
              <a:rPr lang="ko-KR" altLang="en-US" baseline="0" dirty="0"/>
              <a:t> 범위는 </a:t>
            </a:r>
            <a:r>
              <a:rPr lang="ko-KR" altLang="en-US" baseline="0" dirty="0" err="1"/>
              <a:t>널포유</a:t>
            </a:r>
            <a:r>
              <a:rPr lang="ko-KR" altLang="en-US" baseline="0" dirty="0"/>
              <a:t> 프로젝트의 모든 산출물 및 소프트웨어 항목으로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운영 절차는 다음과 같이 식별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버전관리</a:t>
            </a:r>
            <a:r>
              <a:rPr lang="en-US" altLang="ko-KR" baseline="0" dirty="0"/>
              <a:t>-</a:t>
            </a:r>
            <a:r>
              <a:rPr lang="ko-KR" altLang="en-US" baseline="0" dirty="0"/>
              <a:t>변경관리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형상감사</a:t>
            </a:r>
            <a:r>
              <a:rPr lang="en-US" altLang="ko-KR" baseline="0" dirty="0"/>
              <a:t>-</a:t>
            </a:r>
            <a:r>
              <a:rPr lang="ko-KR" altLang="en-US" baseline="0" dirty="0"/>
              <a:t>보고에 의해 이루어집니다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0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A76AA-6004-44C0-B5BA-88D4CC449F14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3281-991B-4C87-9192-7A682F5F6206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5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E99D-6E18-467F-8EF4-3247A28F21B6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9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E23E0-55FD-4217-95D9-19493000F87D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7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2FB1-6CC8-4ADD-A12C-DAB96E106354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4802D-C13F-4730-B6CF-F1551AE7A9B2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0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D07FD-5592-4119-8A07-2290CE86EE3F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5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70AC-A708-4598-B3FE-4A176BFBC91B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8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1951-5A10-4098-97B5-C8DF2DC1049D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BE88-B3F7-4001-A09B-03FB87D7DCD1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9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B00C-4755-4D33-9013-F662C177BD01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8639-433C-4BB3-BBEF-6CE438C6841A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A5BBE-4A35-45C8-B7FB-FD74812E6789}" type="datetime1">
              <a:rPr lang="ko-KR" altLang="en-US" smtClean="0"/>
              <a:t>2022. 4. 25.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18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133350" y="9525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+mn-ea"/>
              </a:rPr>
              <a:t>■ </a:t>
            </a:r>
            <a:r>
              <a:rPr lang="en-US" altLang="ko-KR" sz="1000" dirty="0"/>
              <a:t>2022 </a:t>
            </a:r>
            <a:r>
              <a:rPr lang="ko-KR" altLang="en-US" sz="1000" dirty="0" err="1"/>
              <a:t>널포유</a:t>
            </a:r>
            <a:r>
              <a:rPr lang="en-US" altLang="ko-KR" sz="1000" dirty="0"/>
              <a:t>(Nurse For U) 2.0 </a:t>
            </a:r>
            <a:r>
              <a:rPr lang="ko-KR" altLang="en-US" sz="1000" dirty="0"/>
              <a:t>프로젝트 중간발표</a:t>
            </a:r>
          </a:p>
        </p:txBody>
      </p:sp>
    </p:spTree>
    <p:extLst>
      <p:ext uri="{BB962C8B-B14F-4D97-AF65-F5344CB8AC3E}">
        <p14:creationId xmlns:p14="http://schemas.microsoft.com/office/powerpoint/2010/main" val="248468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isajournal.com/news/articleView.html?idxno=173936" TargetMode="External"/><Relationship Id="rId5" Type="http://schemas.openxmlformats.org/officeDocument/2006/relationships/hyperlink" Target="http://weekly.khan.co.kr/khnm.html?mode=view&amp;art_id=202105211335551" TargetMode="Externa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0537" y="-2413839"/>
            <a:ext cx="6270375" cy="9843053"/>
            <a:chOff x="11670805" y="-3620759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880000">
              <a:off x="11670805" y="-3620759"/>
              <a:ext cx="9405562" cy="1476458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448235-5D04-4473-A1D5-BB0D3A0C7271}"/>
              </a:ext>
            </a:extLst>
          </p:cNvPr>
          <p:cNvSpPr txBox="1"/>
          <p:nvPr/>
        </p:nvSpPr>
        <p:spPr>
          <a:xfrm>
            <a:off x="3911601" y="3013120"/>
            <a:ext cx="19156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Nurse For U</a:t>
            </a:r>
            <a:endParaRPr lang="ko-KR" altLang="en-US" sz="2133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965200" y="1908292"/>
            <a:ext cx="3214649" cy="1847759"/>
            <a:chOff x="1447800" y="2862438"/>
            <a:chExt cx="3232979" cy="1858294"/>
          </a:xfrm>
        </p:grpSpPr>
        <p:pic>
          <p:nvPicPr>
            <p:cNvPr id="11" name="Picture 286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62438"/>
              <a:ext cx="2572385" cy="179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93AC091-B91B-46A3-8646-50F7300ACC65}"/>
                </a:ext>
              </a:extLst>
            </p:cNvPr>
            <p:cNvSpPr txBox="1"/>
            <p:nvPr/>
          </p:nvSpPr>
          <p:spPr>
            <a:xfrm>
              <a:off x="3812099" y="3918092"/>
              <a:ext cx="868680" cy="802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solidFill>
                    <a:srgbClr val="233C60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  <a:reflection blurRad="101600" stA="76000" endPos="35000" dir="5400000" sy="-100000" algn="bl"/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2.0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9200" y="5011572"/>
            <a:ext cx="35692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권익현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김미래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김현지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이정훈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이준용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작성일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2022. 04. 24.(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1.0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58018" y="3262798"/>
            <a:ext cx="6692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/>
              <a:t>전자의무기록 기반 간호사 업무 보조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34407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프로젝트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목적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Google Shape;294;p17">
            <a:extLst>
              <a:ext uri="{FF2B5EF4-FFF2-40B4-BE49-F238E27FC236}">
                <a16:creationId xmlns:a16="http://schemas.microsoft.com/office/drawing/2014/main" id="{FC730D5F-EF85-A8FE-FC7A-027EB5F309EF}"/>
              </a:ext>
            </a:extLst>
          </p:cNvPr>
          <p:cNvSpPr txBox="1"/>
          <p:nvPr/>
        </p:nvSpPr>
        <p:spPr>
          <a:xfrm>
            <a:off x="2351619" y="3628006"/>
            <a:ext cx="10138827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정보의 접근성 증진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앱 서비스 이용 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휴대폰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태블릿 등 모바일 환경에서 사용이 가능해 정보의 접근성이 증진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3" name="Google Shape;295;p17">
            <a:extLst>
              <a:ext uri="{FF2B5EF4-FFF2-40B4-BE49-F238E27FC236}">
                <a16:creationId xmlns:a16="http://schemas.microsoft.com/office/drawing/2014/main" id="{A7B9F54E-22AF-BC79-D8EE-263E0D8DB9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9701" y="3533247"/>
            <a:ext cx="764105" cy="79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1;p17">
            <a:extLst>
              <a:ext uri="{FF2B5EF4-FFF2-40B4-BE49-F238E27FC236}">
                <a16:creationId xmlns:a16="http://schemas.microsoft.com/office/drawing/2014/main" id="{9D11C526-E55F-8F5D-00E9-3BCF6E7F8710}"/>
              </a:ext>
            </a:extLst>
          </p:cNvPr>
          <p:cNvSpPr txBox="1"/>
          <p:nvPr/>
        </p:nvSpPr>
        <p:spPr>
          <a:xfrm>
            <a:off x="2351619" y="2401179"/>
            <a:ext cx="9840381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확실하고 정확한 정보 제공</a:t>
            </a:r>
            <a:endParaRPr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병원 의무기록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시스템과 연동해 신뢰할 수 있는 출처로부터 환자의 정보를 정확하게 제공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7" name="Google Shape;292;p17">
            <a:extLst>
              <a:ext uri="{FF2B5EF4-FFF2-40B4-BE49-F238E27FC236}">
                <a16:creationId xmlns:a16="http://schemas.microsoft.com/office/drawing/2014/main" id="{74439ADF-3FB7-F063-01F7-EF42ADEA41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8259" y="2223320"/>
            <a:ext cx="775144" cy="81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3;p17">
            <a:extLst>
              <a:ext uri="{FF2B5EF4-FFF2-40B4-BE49-F238E27FC236}">
                <a16:creationId xmlns:a16="http://schemas.microsoft.com/office/drawing/2014/main" id="{E8D58748-D3D3-0F60-856F-2E8249AB41BD}"/>
              </a:ext>
            </a:extLst>
          </p:cNvPr>
          <p:cNvSpPr txBox="1"/>
          <p:nvPr/>
        </p:nvSpPr>
        <p:spPr>
          <a:xfrm>
            <a:off x="2351619" y="4854833"/>
            <a:ext cx="7999146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간호사의 편의성 증진</a:t>
            </a: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어플리케이션의 기능을 통해 업무 및 일정 관리 편의성 증진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2989" y="41499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1EDFF4-8658-9114-B804-B9256B5DCC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05" y="4747662"/>
            <a:ext cx="763702" cy="7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7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 2"/>
          <p:cNvSpPr/>
          <p:nvPr/>
        </p:nvSpPr>
        <p:spPr>
          <a:xfrm>
            <a:off x="3035434" y="1764363"/>
            <a:ext cx="6363093" cy="39859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0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09" y="678856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널포유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2.0 </a:t>
            </a:r>
            <a:r>
              <a:rPr lang="ko-KR" altLang="en-US" sz="3600" b="1" dirty="0"/>
              <a:t>변경사항</a:t>
            </a:r>
          </a:p>
        </p:txBody>
      </p:sp>
      <p:pic>
        <p:nvPicPr>
          <p:cNvPr id="33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569" y="2634249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310113" y="268460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기능 추가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7D9A6F-EDFE-4635-8B75-BC68896F3E56}"/>
              </a:ext>
            </a:extLst>
          </p:cNvPr>
          <p:cNvSpPr txBox="1"/>
          <p:nvPr/>
        </p:nvSpPr>
        <p:spPr>
          <a:xfrm>
            <a:off x="5075743" y="348300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8" name="Object 5">
            <a:extLst>
              <a:ext uri="{FF2B5EF4-FFF2-40B4-BE49-F238E27FC236}">
                <a16:creationId xmlns:a16="http://schemas.microsoft.com/office/drawing/2014/main" id="{37DEF8B5-D305-4543-AFFA-DCA0ADBC00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568" y="3543379"/>
            <a:ext cx="2384633" cy="4392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3953752-F1F9-4DF9-B9EE-73D6DB3F9454}"/>
              </a:ext>
            </a:extLst>
          </p:cNvPr>
          <p:cNvSpPr txBox="1"/>
          <p:nvPr/>
        </p:nvSpPr>
        <p:spPr>
          <a:xfrm>
            <a:off x="4892884" y="36028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사용자 맞춤 제공</a:t>
            </a:r>
          </a:p>
        </p:txBody>
      </p:sp>
      <p:pic>
        <p:nvPicPr>
          <p:cNvPr id="56" name="Object 5">
            <a:extLst>
              <a:ext uri="{FF2B5EF4-FFF2-40B4-BE49-F238E27FC236}">
                <a16:creationId xmlns:a16="http://schemas.microsoft.com/office/drawing/2014/main" id="{52E64B8B-C4A1-408F-AC5A-594B6ED22B3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509" y="4447782"/>
            <a:ext cx="2384633" cy="4392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F681068-50E9-4ED6-9C6B-644812420756}"/>
              </a:ext>
            </a:extLst>
          </p:cNvPr>
          <p:cNvSpPr txBox="1"/>
          <p:nvPr/>
        </p:nvSpPr>
        <p:spPr>
          <a:xfrm>
            <a:off x="4871730" y="4516991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통합 인터페이스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51D207-7412-4AA8-88BD-50DA93FFD971}"/>
              </a:ext>
            </a:extLst>
          </p:cNvPr>
          <p:cNvGrpSpPr>
            <a:grpSpLocks noChangeAspect="1"/>
          </p:cNvGrpSpPr>
          <p:nvPr/>
        </p:nvGrpSpPr>
        <p:grpSpPr>
          <a:xfrm>
            <a:off x="1085565" y="2679916"/>
            <a:ext cx="10067203" cy="2150569"/>
            <a:chOff x="2009019" y="2318368"/>
            <a:chExt cx="6461859" cy="13803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6A1FD59-6883-4460-8367-F89EB0FCFB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5743" y="2327052"/>
              <a:ext cx="2375135" cy="1371707"/>
              <a:chOff x="881435" y="2904474"/>
              <a:chExt cx="3274028" cy="1890852"/>
            </a:xfrm>
          </p:grpSpPr>
          <p:pic>
            <p:nvPicPr>
              <p:cNvPr id="79" name="Picture 286">
                <a:extLst>
                  <a:ext uri="{FF2B5EF4-FFF2-40B4-BE49-F238E27FC236}">
                    <a16:creationId xmlns:a16="http://schemas.microsoft.com/office/drawing/2014/main" id="{0382AA28-8934-45DC-A670-12111E1722B8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435" y="2904474"/>
                <a:ext cx="2572384" cy="17926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TextBox 5">
                <a:extLst>
                  <a:ext uri="{FF2B5EF4-FFF2-40B4-BE49-F238E27FC236}">
                    <a16:creationId xmlns:a16="http://schemas.microsoft.com/office/drawing/2014/main" id="{921E2A51-8E07-45D0-B2C3-4E3BF2BCBA59}"/>
                  </a:ext>
                </a:extLst>
              </p:cNvPr>
              <p:cNvSpPr txBox="1"/>
              <p:nvPr/>
            </p:nvSpPr>
            <p:spPr>
              <a:xfrm>
                <a:off x="3270892" y="3913694"/>
                <a:ext cx="884571" cy="8816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3200" b="1" dirty="0">
                    <a:solidFill>
                      <a:srgbClr val="233C60"/>
                    </a:solidFill>
                    <a:effectLst>
                      <a:outerShdw blurRad="38100" dist="38100" dir="2700000" algn="tl">
                        <a:srgbClr val="000000">
                          <a:alpha val="43000"/>
                        </a:srgbClr>
                      </a:outerShdw>
                      <a:reflection blurRad="101600" stA="76000" endPos="35000" dir="5400000" sy="-100000" algn="bl"/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2.0</a:t>
                </a:r>
                <a:endPara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</p:grpSp>
        <p:pic>
          <p:nvPicPr>
            <p:cNvPr id="75" name="Picture 28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1A29F24-2005-4A41-AC54-F1B18E34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019" y="2318368"/>
              <a:ext cx="1971695" cy="133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9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CC17B0-46B8-4F19-9037-75F0CC4214B4}"/>
              </a:ext>
            </a:extLst>
          </p:cNvPr>
          <p:cNvGrpSpPr/>
          <p:nvPr/>
        </p:nvGrpSpPr>
        <p:grpSpPr>
          <a:xfrm>
            <a:off x="687009" y="1869473"/>
            <a:ext cx="11924449" cy="1401399"/>
            <a:chOff x="687009" y="1633170"/>
            <a:chExt cx="11924449" cy="1494639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981AD33B-F955-4E16-9E72-23D5873F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09" y="2330666"/>
              <a:ext cx="11924449" cy="797143"/>
            </a:xfrm>
            <a:prstGeom prst="rect">
              <a:avLst/>
            </a:prstGeom>
          </p:spPr>
        </p:pic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D03CFFB2-CF2F-4C2C-B1C4-FCFA5B78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77" y="1633170"/>
              <a:ext cx="2384633" cy="46849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D1BCDE-3103-44D8-B4EE-C4228F758F73}"/>
                </a:ext>
              </a:extLst>
            </p:cNvPr>
            <p:cNvSpPr txBox="1"/>
            <p:nvPr/>
          </p:nvSpPr>
          <p:spPr>
            <a:xfrm>
              <a:off x="955409" y="1698768"/>
              <a:ext cx="1322798" cy="36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1.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기능 추가</a:t>
              </a:r>
            </a:p>
          </p:txBody>
        </p:sp>
      </p:grpSp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09" y="678856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널포유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2.0 </a:t>
            </a:r>
            <a:r>
              <a:rPr lang="ko-KR" altLang="en-US" sz="3600" b="1" dirty="0"/>
              <a:t>변경사항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7D9A6F-EDFE-4635-8B75-BC68896F3E56}"/>
              </a:ext>
            </a:extLst>
          </p:cNvPr>
          <p:cNvSpPr txBox="1"/>
          <p:nvPr/>
        </p:nvSpPr>
        <p:spPr>
          <a:xfrm>
            <a:off x="8023925" y="494840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0424B4-4943-4235-8488-543FE9264CCE}"/>
              </a:ext>
            </a:extLst>
          </p:cNvPr>
          <p:cNvSpPr txBox="1"/>
          <p:nvPr/>
        </p:nvSpPr>
        <p:spPr>
          <a:xfrm>
            <a:off x="8023925" y="662593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5763A-A577-4FA8-906A-C1EFB9D6A456}"/>
              </a:ext>
            </a:extLst>
          </p:cNvPr>
          <p:cNvSpPr/>
          <p:nvPr/>
        </p:nvSpPr>
        <p:spPr>
          <a:xfrm>
            <a:off x="1030578" y="251881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간호근무 스케줄링 기능 추가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투약 관리 기능 추가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D33D56-FF02-4BB8-9012-044CC2C0DD1C}"/>
              </a:ext>
            </a:extLst>
          </p:cNvPr>
          <p:cNvGrpSpPr/>
          <p:nvPr/>
        </p:nvGrpSpPr>
        <p:grpSpPr>
          <a:xfrm>
            <a:off x="725812" y="3507007"/>
            <a:ext cx="11924449" cy="1211713"/>
            <a:chOff x="687009" y="1633170"/>
            <a:chExt cx="11924449" cy="1292332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34286929-CC63-4703-BE43-5EFAE7E29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09" y="2348898"/>
              <a:ext cx="11924449" cy="576604"/>
            </a:xfrm>
            <a:prstGeom prst="rect">
              <a:avLst/>
            </a:prstGeom>
          </p:spPr>
        </p:pic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51779D15-FD63-46DD-8798-2E4C8BC0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77" y="1633170"/>
              <a:ext cx="2384633" cy="46848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F539EC-07DF-4AFF-80D2-0B4A87562BAA}"/>
                </a:ext>
              </a:extLst>
            </p:cNvPr>
            <p:cNvSpPr txBox="1"/>
            <p:nvPr/>
          </p:nvSpPr>
          <p:spPr>
            <a:xfrm>
              <a:off x="928514" y="1689207"/>
              <a:ext cx="2029723" cy="36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2.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사용자 맞춤 제공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CF8E79-1272-42CA-AE81-F2690C426C6E}"/>
              </a:ext>
            </a:extLst>
          </p:cNvPr>
          <p:cNvSpPr/>
          <p:nvPr/>
        </p:nvSpPr>
        <p:spPr>
          <a:xfrm>
            <a:off x="1069381" y="429035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인수인계 시 자주 사용하는 용어 자동완성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A75C398-7B0A-42EE-80C4-4CBA0EABA230}"/>
              </a:ext>
            </a:extLst>
          </p:cNvPr>
          <p:cNvGrpSpPr/>
          <p:nvPr/>
        </p:nvGrpSpPr>
        <p:grpSpPr>
          <a:xfrm>
            <a:off x="725812" y="4913582"/>
            <a:ext cx="11924449" cy="1211712"/>
            <a:chOff x="687009" y="1633171"/>
            <a:chExt cx="11924449" cy="1292331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B0EC6DFD-A340-42F9-850D-517777ABA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09" y="2348898"/>
              <a:ext cx="11924449" cy="576604"/>
            </a:xfrm>
            <a:prstGeom prst="rect">
              <a:avLst/>
            </a:prstGeom>
          </p:spPr>
        </p:pic>
        <p:pic>
          <p:nvPicPr>
            <p:cNvPr id="46" name="Object 5">
              <a:extLst>
                <a:ext uri="{FF2B5EF4-FFF2-40B4-BE49-F238E27FC236}">
                  <a16:creationId xmlns:a16="http://schemas.microsoft.com/office/drawing/2014/main" id="{D289148B-C606-48EF-9AD2-75B6FAA3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777" y="1633171"/>
              <a:ext cx="2384633" cy="46849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D28F74-37FA-4C99-84F4-055B49D5E4DF}"/>
                </a:ext>
              </a:extLst>
            </p:cNvPr>
            <p:cNvSpPr txBox="1"/>
            <p:nvPr/>
          </p:nvSpPr>
          <p:spPr>
            <a:xfrm>
              <a:off x="937479" y="1698768"/>
              <a:ext cx="2029723" cy="36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3.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통합 인터페이스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69C07-590D-41CE-9860-4D9F03AA05F8}"/>
              </a:ext>
            </a:extLst>
          </p:cNvPr>
          <p:cNvSpPr/>
          <p:nvPr/>
        </p:nvSpPr>
        <p:spPr>
          <a:xfrm>
            <a:off x="1069380" y="5706356"/>
            <a:ext cx="9096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환자 정보만 확인할 수 있었던 인터페이스에서 </a:t>
            </a:r>
            <a:r>
              <a:rPr lang="en-US" altLang="ko-KR" sz="1600" dirty="0"/>
              <a:t>EMR </a:t>
            </a:r>
            <a:r>
              <a:rPr lang="ko-KR" altLang="en-US" sz="1600" dirty="0"/>
              <a:t>세부 사항 별 요소 추가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0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6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94287" y="-2094678"/>
            <a:ext cx="7115931" cy="117958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28828" y="2282638"/>
            <a:ext cx="5112682" cy="1310123"/>
            <a:chOff x="1545674" y="1046780"/>
            <a:chExt cx="5112682" cy="1310123"/>
          </a:xfrm>
        </p:grpSpPr>
        <p:grpSp>
          <p:nvGrpSpPr>
            <p:cNvPr id="2" name="그룹 1"/>
            <p:cNvGrpSpPr/>
            <p:nvPr/>
          </p:nvGrpSpPr>
          <p:grpSpPr>
            <a:xfrm>
              <a:off x="1545674" y="1046780"/>
              <a:ext cx="1800000" cy="1310123"/>
              <a:chOff x="1579190" y="1046781"/>
              <a:chExt cx="1766974" cy="1228683"/>
            </a:xfrm>
          </p:grpSpPr>
          <p:pic>
            <p:nvPicPr>
              <p:cNvPr id="1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80448" y="1046781"/>
                <a:ext cx="1365716" cy="1228683"/>
              </a:xfrm>
              <a:prstGeom prst="rect">
                <a:avLst/>
              </a:prstGeom>
            </p:spPr>
          </p:pic>
          <p:grpSp>
            <p:nvGrpSpPr>
              <p:cNvPr id="19" name="그룹 1003"/>
              <p:cNvGrpSpPr/>
              <p:nvPr/>
            </p:nvGrpSpPr>
            <p:grpSpPr>
              <a:xfrm>
                <a:off x="1604999" y="1550581"/>
                <a:ext cx="754755" cy="212256"/>
                <a:chOff x="9607486" y="3411761"/>
                <a:chExt cx="994796" cy="290558"/>
              </a:xfrm>
            </p:grpSpPr>
            <p:pic>
              <p:nvPicPr>
                <p:cNvPr id="20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3411761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9190" y="1502539"/>
                <a:ext cx="857818" cy="308465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214785" y="1343192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관리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59430" y="3520190"/>
            <a:ext cx="24014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2-1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2-3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품질관리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8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조직 구성도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162544" y="1727859"/>
            <a:ext cx="3962827" cy="3112145"/>
            <a:chOff x="4162544" y="1727859"/>
            <a:chExt cx="3962827" cy="3112145"/>
          </a:xfrm>
        </p:grpSpPr>
        <p:pic>
          <p:nvPicPr>
            <p:cNvPr id="1026" name="Picture 2" descr="팀 구성도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544" y="1727859"/>
              <a:ext cx="3962827" cy="277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4818915" y="4586088"/>
              <a:ext cx="26500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그림 </a:t>
              </a:r>
              <a:r>
                <a:rPr lang="en-US" altLang="ko-KR" sz="1050" dirty="0"/>
                <a:t>4) </a:t>
              </a:r>
              <a:r>
                <a:rPr lang="ko-KR" altLang="en-US" sz="1050" dirty="0" err="1"/>
                <a:t>널포유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2.0 </a:t>
              </a:r>
              <a:r>
                <a:rPr lang="ko-KR" altLang="en-US" sz="1050" dirty="0"/>
                <a:t>프로젝트 조직 구성도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8945" y="5337111"/>
            <a:ext cx="11215171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· </a:t>
            </a:r>
            <a:r>
              <a:rPr lang="en-US" altLang="ko-KR" dirty="0" err="1"/>
              <a:t>팀원</a:t>
            </a:r>
            <a:r>
              <a:rPr lang="en-US" altLang="ko-KR" dirty="0"/>
              <a:t> </a:t>
            </a:r>
            <a:r>
              <a:rPr lang="en-US" altLang="ko-KR" dirty="0" err="1"/>
              <a:t>모두가</a:t>
            </a:r>
            <a:r>
              <a:rPr lang="en-US" altLang="ko-KR" dirty="0"/>
              <a:t> </a:t>
            </a:r>
            <a:r>
              <a:rPr lang="en-US" altLang="ko-KR" dirty="0" err="1"/>
              <a:t>프로젝트</a:t>
            </a:r>
            <a:r>
              <a:rPr lang="en-US" altLang="ko-KR" dirty="0"/>
              <a:t> </a:t>
            </a:r>
            <a:r>
              <a:rPr lang="en-US" altLang="ko-KR" dirty="0" err="1"/>
              <a:t>의사결정과</a:t>
            </a:r>
            <a:r>
              <a:rPr lang="en-US" altLang="ko-KR" dirty="0"/>
              <a:t> </a:t>
            </a:r>
            <a:r>
              <a:rPr lang="en-US" altLang="ko-KR" dirty="0" err="1"/>
              <a:t>개발에</a:t>
            </a:r>
            <a:r>
              <a:rPr lang="en-US" altLang="ko-KR" dirty="0"/>
              <a:t> </a:t>
            </a:r>
            <a:r>
              <a:rPr lang="en-US" altLang="ko-KR" dirty="0" err="1"/>
              <a:t>참여</a:t>
            </a:r>
            <a:r>
              <a:rPr lang="en-US" altLang="ko-KR" dirty="0"/>
              <a:t>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· 각 </a:t>
            </a:r>
            <a:r>
              <a:rPr lang="en-US" altLang="ko-KR" dirty="0" err="1"/>
              <a:t>맡은</a:t>
            </a:r>
            <a:r>
              <a:rPr lang="en-US" altLang="ko-KR" dirty="0"/>
              <a:t> </a:t>
            </a:r>
            <a:r>
              <a:rPr lang="en-US" altLang="ko-KR" dirty="0" err="1"/>
              <a:t>시스템에서</a:t>
            </a:r>
            <a:r>
              <a:rPr lang="en-US" altLang="ko-KR" dirty="0"/>
              <a:t> </a:t>
            </a:r>
            <a:r>
              <a:rPr lang="en-US" altLang="ko-KR" dirty="0" err="1"/>
              <a:t>엔지니어를</a:t>
            </a:r>
            <a:r>
              <a:rPr lang="en-US" altLang="ko-KR" dirty="0"/>
              <a:t> </a:t>
            </a:r>
            <a:r>
              <a:rPr lang="en-US" altLang="ko-KR" dirty="0" err="1"/>
              <a:t>담당하여</a:t>
            </a:r>
            <a:r>
              <a:rPr lang="en-US" altLang="ko-KR" dirty="0"/>
              <a:t> </a:t>
            </a:r>
            <a:r>
              <a:rPr lang="en-US" altLang="ko-KR" dirty="0" err="1"/>
              <a:t>분산형</a:t>
            </a:r>
            <a:r>
              <a:rPr lang="en-US" altLang="ko-KR" dirty="0"/>
              <a:t> 팀 </a:t>
            </a:r>
            <a:r>
              <a:rPr lang="en-US" altLang="ko-KR" dirty="0" err="1"/>
              <a:t>구성</a:t>
            </a:r>
            <a:r>
              <a:rPr lang="en-US" altLang="ko-KR" dirty="0"/>
              <a:t> </a:t>
            </a:r>
            <a:r>
              <a:rPr lang="en-US" altLang="ko-KR" dirty="0" err="1"/>
              <a:t>방식으로</a:t>
            </a:r>
            <a:r>
              <a:rPr lang="en-US" altLang="ko-KR" dirty="0"/>
              <a:t> </a:t>
            </a:r>
            <a:r>
              <a:rPr lang="ko-KR" altLang="en-US" dirty="0"/>
              <a:t>프로젝트 진행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1316294" y="5045214"/>
            <a:ext cx="9497044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0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형상관리</a:t>
            </a:r>
          </a:p>
        </p:txBody>
      </p:sp>
      <p:pic>
        <p:nvPicPr>
          <p:cNvPr id="34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777" y="1869470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1869474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30067" y="1930979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형상관리 팀</a:t>
            </a:r>
          </a:p>
        </p:txBody>
      </p:sp>
      <p:pic>
        <p:nvPicPr>
          <p:cNvPr id="50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009" y="2895855"/>
            <a:ext cx="11924449" cy="439264"/>
          </a:xfrm>
          <a:prstGeom prst="rect">
            <a:avLst/>
          </a:prstGeom>
        </p:spPr>
      </p:pic>
      <p:pic>
        <p:nvPicPr>
          <p:cNvPr id="51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2895859"/>
            <a:ext cx="2384633" cy="4392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82299" y="295736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형상관리 범위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0067" y="4170407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167" y="2455175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[CM]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권익현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[CM]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이준용</a:t>
            </a:r>
          </a:p>
        </p:txBody>
      </p:sp>
      <p:pic>
        <p:nvPicPr>
          <p:cNvPr id="5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777" y="4006126"/>
            <a:ext cx="11924449" cy="439264"/>
          </a:xfrm>
          <a:prstGeom prst="rect">
            <a:avLst/>
          </a:prstGeom>
        </p:spPr>
      </p:pic>
      <p:pic>
        <p:nvPicPr>
          <p:cNvPr id="54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3972151"/>
            <a:ext cx="2384633" cy="439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5957" y="4033656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형상관리 운영절차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1032" y="3495910"/>
            <a:ext cx="583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널포유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(Nurse For U) 2.0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프로젝트의 모든 산출물 및 소프트웨어 항목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250056" y="4709279"/>
            <a:ext cx="9825486" cy="1440000"/>
            <a:chOff x="1250056" y="4709279"/>
            <a:chExt cx="9825486" cy="1440000"/>
          </a:xfrm>
        </p:grpSpPr>
        <p:grpSp>
          <p:nvGrpSpPr>
            <p:cNvPr id="59" name="그룹 58"/>
            <p:cNvGrpSpPr/>
            <p:nvPr/>
          </p:nvGrpSpPr>
          <p:grpSpPr>
            <a:xfrm>
              <a:off x="1250056" y="4709279"/>
              <a:ext cx="9825486" cy="1440000"/>
              <a:chOff x="1582220" y="4602821"/>
              <a:chExt cx="6801492" cy="1440000"/>
            </a:xfrm>
          </p:grpSpPr>
          <p:sp>
            <p:nvSpPr>
              <p:cNvPr id="14" name="오각형 13"/>
              <p:cNvSpPr/>
              <p:nvPr/>
            </p:nvSpPr>
            <p:spPr>
              <a:xfrm>
                <a:off x="1582220" y="4602821"/>
                <a:ext cx="1419772" cy="1440000"/>
              </a:xfrm>
              <a:prstGeom prst="homePlate">
                <a:avLst>
                  <a:gd name="adj" fmla="val 2925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갈매기형 수장 57"/>
              <p:cNvSpPr/>
              <p:nvPr/>
            </p:nvSpPr>
            <p:spPr>
              <a:xfrm>
                <a:off x="2874234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갈매기형 수장 59"/>
              <p:cNvSpPr/>
              <p:nvPr/>
            </p:nvSpPr>
            <p:spPr>
              <a:xfrm>
                <a:off x="4261245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갈매기형 수장 60"/>
              <p:cNvSpPr/>
              <p:nvPr/>
            </p:nvSpPr>
            <p:spPr>
              <a:xfrm>
                <a:off x="5611900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갈매기형 수장 61"/>
              <p:cNvSpPr/>
              <p:nvPr/>
            </p:nvSpPr>
            <p:spPr>
              <a:xfrm>
                <a:off x="6903914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879764" y="526155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식별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81640" y="5261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버전관리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3206" y="5261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변경관리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21230" y="526155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형상 감사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778204" y="526155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12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형상관리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34777" y="1869470"/>
            <a:ext cx="11924449" cy="439268"/>
            <a:chOff x="734777" y="1633167"/>
            <a:chExt cx="11924449" cy="46849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777" y="1633167"/>
              <a:ext cx="11924449" cy="468490"/>
            </a:xfrm>
            <a:prstGeom prst="rect">
              <a:avLst/>
            </a:prstGeom>
          </p:spPr>
        </p:pic>
        <p:pic>
          <p:nvPicPr>
            <p:cNvPr id="33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777" y="1633171"/>
              <a:ext cx="2384633" cy="4684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130067" y="1698768"/>
              <a:ext cx="1354858" cy="297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① 로고 변경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30067" y="4170407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167" y="5384267"/>
            <a:ext cx="7491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기존 </a:t>
            </a:r>
            <a:r>
              <a:rPr lang="ko-KR" altLang="en-US" sz="1400" dirty="0" err="1"/>
              <a:t>널포유</a:t>
            </a:r>
            <a:r>
              <a:rPr lang="en-US" altLang="ko-KR" sz="1400" dirty="0"/>
              <a:t> 1.0</a:t>
            </a:r>
            <a:r>
              <a:rPr lang="ko-KR" altLang="en-US" sz="1400" dirty="0"/>
              <a:t> 로고에서 업데이트 된 버전 명시를 위해 </a:t>
            </a:r>
            <a:r>
              <a:rPr lang="en-US" altLang="ko-KR" sz="1400" dirty="0"/>
              <a:t>“2.0”</a:t>
            </a:r>
            <a:r>
              <a:rPr lang="ko-KR" altLang="en-US" sz="1400" dirty="0"/>
              <a:t>을 로고 우측 하단에 추가함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83243" y="2645938"/>
            <a:ext cx="8307706" cy="2288703"/>
            <a:chOff x="1411270" y="2645938"/>
            <a:chExt cx="8307706" cy="2288703"/>
          </a:xfrm>
        </p:grpSpPr>
        <p:grpSp>
          <p:nvGrpSpPr>
            <p:cNvPr id="11" name="그룹 10"/>
            <p:cNvGrpSpPr>
              <a:grpSpLocks noChangeAspect="1"/>
            </p:cNvGrpSpPr>
            <p:nvPr/>
          </p:nvGrpSpPr>
          <p:grpSpPr>
            <a:xfrm>
              <a:off x="1411270" y="2645938"/>
              <a:ext cx="8307706" cy="2288703"/>
              <a:chOff x="2718334" y="2296560"/>
              <a:chExt cx="5332489" cy="1469056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3211738" y="2327052"/>
                <a:ext cx="4839085" cy="1438564"/>
                <a:chOff x="-700385" y="2210184"/>
                <a:chExt cx="4839086" cy="1438568"/>
              </a:xfrm>
            </p:grpSpPr>
            <p:grpSp>
              <p:nvGrpSpPr>
                <p:cNvPr id="16" name="그룹 15"/>
                <p:cNvGrpSpPr>
                  <a:grpSpLocks noChangeAspect="1"/>
                </p:cNvGrpSpPr>
                <p:nvPr/>
              </p:nvGrpSpPr>
              <p:grpSpPr>
                <a:xfrm>
                  <a:off x="1763562" y="2210184"/>
                  <a:ext cx="2375139" cy="1371711"/>
                  <a:chOff x="302405" y="2904474"/>
                  <a:chExt cx="3274032" cy="1890852"/>
                </a:xfrm>
              </p:grpSpPr>
              <p:pic>
                <p:nvPicPr>
                  <p:cNvPr id="18" name="Picture 286"/>
                  <p:cNvPicPr/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artisticCrisscrossEtching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2405" y="2904474"/>
                    <a:ext cx="2572384" cy="17926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" name="TextBox 5">
                    <a:extLst>
                      <a:ext uri="{FF2B5EF4-FFF2-40B4-BE49-F238E27FC236}">
                        <a16:creationId xmlns:a16="http://schemas.microsoft.com/office/drawing/2014/main" id="{E93AC091-B91B-46A3-8646-50F7300ACC65}"/>
                      </a:ext>
                    </a:extLst>
                  </p:cNvPr>
                  <p:cNvSpPr txBox="1"/>
                  <p:nvPr/>
                </p:nvSpPr>
                <p:spPr>
                  <a:xfrm>
                    <a:off x="2691866" y="3913694"/>
                    <a:ext cx="884571" cy="8816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3200" b="1" dirty="0">
                        <a:solidFill>
                          <a:srgbClr val="233C60"/>
                        </a:solidFill>
                        <a:effectLst>
                          <a:outerShdw blurRad="38100" dist="38100" dir="2700000" algn="tl">
                            <a:srgbClr val="000000">
                              <a:alpha val="43000"/>
                            </a:srgbClr>
                          </a:outerShdw>
                          <a:reflection blurRad="101600" stA="76000" endPos="35000" dir="5400000" sy="-100000" algn="bl"/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a:t>2.0</a:t>
                    </a:r>
                    <a:endParaRPr lang="ko-KR" altLang="en-US" sz="1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309645" y="3470626"/>
                  <a:ext cx="937555" cy="1777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/>
                    <a:t>· </a:t>
                  </a:r>
                  <a:r>
                    <a:rPr lang="ko-KR" altLang="en-US" sz="1200" b="1" dirty="0" err="1"/>
                    <a:t>널포유</a:t>
                  </a:r>
                  <a:r>
                    <a:rPr lang="ko-KR" altLang="en-US" sz="1200" b="1" dirty="0"/>
                    <a:t> </a:t>
                  </a:r>
                  <a:r>
                    <a:rPr lang="en-US" altLang="ko-KR" sz="1200" b="1" dirty="0"/>
                    <a:t>v2.0 </a:t>
                  </a:r>
                  <a:r>
                    <a:rPr lang="ko-KR" altLang="en-US" sz="1200" b="1" dirty="0"/>
                    <a:t>로고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700385" y="3470954"/>
                  <a:ext cx="937555" cy="1777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/>
                    <a:t>· </a:t>
                  </a:r>
                  <a:r>
                    <a:rPr lang="ko-KR" altLang="en-US" sz="1200" b="1" dirty="0" err="1"/>
                    <a:t>널포유</a:t>
                  </a:r>
                  <a:r>
                    <a:rPr lang="ko-KR" altLang="en-US" sz="1200" b="1" dirty="0"/>
                    <a:t> </a:t>
                  </a:r>
                  <a:r>
                    <a:rPr lang="en-US" altLang="ko-KR" sz="1200" b="1" dirty="0"/>
                    <a:t>v1.0 </a:t>
                  </a:r>
                  <a:r>
                    <a:rPr lang="ko-KR" altLang="en-US" sz="1200" b="1" dirty="0"/>
                    <a:t>로고</a:t>
                  </a:r>
                </a:p>
              </p:txBody>
            </p:sp>
          </p:grpSp>
          <p:pic>
            <p:nvPicPr>
              <p:cNvPr id="37" name="Picture 286" descr="텍스트, 표지판이(가) 표시된 사진&#10;&#10;자동 생성된 설명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334" y="2296560"/>
                <a:ext cx="1971695" cy="13329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갈매기형 수장 2"/>
            <p:cNvSpPr/>
            <p:nvPr/>
          </p:nvSpPr>
          <p:spPr>
            <a:xfrm>
              <a:off x="5007272" y="3207265"/>
              <a:ext cx="544531" cy="1109609"/>
            </a:xfrm>
            <a:prstGeom prst="chevron">
              <a:avLst/>
            </a:prstGeom>
            <a:solidFill>
              <a:srgbClr val="CBEAFF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</a:p>
        </p:txBody>
      </p:sp>
    </p:spTree>
    <p:extLst>
      <p:ext uri="{BB962C8B-B14F-4D97-AF65-F5344CB8AC3E}">
        <p14:creationId xmlns:p14="http://schemas.microsoft.com/office/powerpoint/2010/main" val="172178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형상관리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34777" y="1869470"/>
            <a:ext cx="11924449" cy="439268"/>
            <a:chOff x="734777" y="1633167"/>
            <a:chExt cx="11924449" cy="468494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777" y="1633167"/>
              <a:ext cx="11924449" cy="468490"/>
            </a:xfrm>
            <a:prstGeom prst="rect">
              <a:avLst/>
            </a:prstGeom>
          </p:spPr>
        </p:pic>
        <p:pic>
          <p:nvPicPr>
            <p:cNvPr id="33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777" y="1633171"/>
              <a:ext cx="2384633" cy="46849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55409" y="1698768"/>
              <a:ext cx="1837362" cy="361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chemeClr val="bg1"/>
                  </a:solidFill>
                </a:rPr>
                <a:t>② 문서 양식 변경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130067" y="4026571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955409" y="3004175"/>
            <a:ext cx="10284447" cy="2985060"/>
            <a:chOff x="729447" y="2511133"/>
            <a:chExt cx="11201296" cy="3251175"/>
          </a:xfrm>
        </p:grpSpPr>
        <p:grpSp>
          <p:nvGrpSpPr>
            <p:cNvPr id="14" name="그룹 13"/>
            <p:cNvGrpSpPr/>
            <p:nvPr/>
          </p:nvGrpSpPr>
          <p:grpSpPr>
            <a:xfrm>
              <a:off x="7334694" y="2511133"/>
              <a:ext cx="4596049" cy="3251175"/>
              <a:chOff x="7334694" y="2511133"/>
              <a:chExt cx="4596049" cy="325117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4694" y="2522308"/>
                <a:ext cx="2290148" cy="32400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1458" y="2511133"/>
                <a:ext cx="2289285" cy="3240000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729447" y="2522308"/>
              <a:ext cx="4603993" cy="3240000"/>
              <a:chOff x="729447" y="2522308"/>
              <a:chExt cx="4603993" cy="324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447" y="2522308"/>
                <a:ext cx="2289285" cy="324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7492" y="2522308"/>
                <a:ext cx="2285948" cy="3240000"/>
              </a:xfrm>
              <a:prstGeom prst="rect">
                <a:avLst/>
              </a:prstGeom>
            </p:spPr>
          </p:pic>
        </p:grpSp>
        <p:sp>
          <p:nvSpPr>
            <p:cNvPr id="30" name="갈매기형 수장 29"/>
            <p:cNvSpPr/>
            <p:nvPr/>
          </p:nvSpPr>
          <p:spPr>
            <a:xfrm>
              <a:off x="6088653" y="3645964"/>
              <a:ext cx="497082" cy="1048885"/>
            </a:xfrm>
            <a:prstGeom prst="chevron">
              <a:avLst>
                <a:gd name="adj" fmla="val 48113"/>
              </a:avLst>
            </a:prstGeom>
            <a:solidFill>
              <a:srgbClr val="CBEAFF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303540" y="2593363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 err="1"/>
              <a:t>널포유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v1.0 &gt;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385355" y="2593363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 </a:t>
            </a:r>
            <a:r>
              <a:rPr lang="ko-KR" altLang="en-US" sz="1600" b="1" dirty="0" err="1"/>
              <a:t>널포유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v2.0 &gt;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</a:p>
        </p:txBody>
      </p:sp>
    </p:spTree>
    <p:extLst>
      <p:ext uri="{BB962C8B-B14F-4D97-AF65-F5344CB8AC3E}">
        <p14:creationId xmlns:p14="http://schemas.microsoft.com/office/powerpoint/2010/main" val="130016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품질관리</a:t>
            </a:r>
          </a:p>
        </p:txBody>
      </p:sp>
      <p:pic>
        <p:nvPicPr>
          <p:cNvPr id="34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777" y="1869470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1869474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30067" y="1930979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팀</a:t>
            </a:r>
          </a:p>
        </p:txBody>
      </p:sp>
      <p:pic>
        <p:nvPicPr>
          <p:cNvPr id="50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009" y="2895855"/>
            <a:ext cx="11924449" cy="439264"/>
          </a:xfrm>
          <a:prstGeom prst="rect">
            <a:avLst/>
          </a:prstGeom>
        </p:spPr>
      </p:pic>
      <p:pic>
        <p:nvPicPr>
          <p:cNvPr id="51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2895859"/>
            <a:ext cx="2384633" cy="4392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82299" y="295736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범위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0067" y="4170407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167" y="2455175"/>
            <a:ext cx="222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[QA]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김미래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[QA]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김현지</a:t>
            </a:r>
          </a:p>
        </p:txBody>
      </p:sp>
      <p:pic>
        <p:nvPicPr>
          <p:cNvPr id="5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777" y="4006126"/>
            <a:ext cx="11924449" cy="439264"/>
          </a:xfrm>
          <a:prstGeom prst="rect">
            <a:avLst/>
          </a:prstGeom>
        </p:spPr>
      </p:pic>
      <p:pic>
        <p:nvPicPr>
          <p:cNvPr id="54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3972151"/>
            <a:ext cx="2384633" cy="439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5957" y="4033656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운영절차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11032" y="3495910"/>
            <a:ext cx="583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널포유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(Nurse For U) 2.0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프로젝트의 모든 산출물 및 소프트웨어 항목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4981D-45FF-4F04-9233-3D86D19ECB2B}"/>
              </a:ext>
            </a:extLst>
          </p:cNvPr>
          <p:cNvGrpSpPr/>
          <p:nvPr/>
        </p:nvGrpSpPr>
        <p:grpSpPr>
          <a:xfrm>
            <a:off x="1250056" y="4680870"/>
            <a:ext cx="10430956" cy="1468409"/>
            <a:chOff x="1250056" y="4680870"/>
            <a:chExt cx="11749550" cy="1468409"/>
          </a:xfrm>
        </p:grpSpPr>
        <p:grpSp>
          <p:nvGrpSpPr>
            <p:cNvPr id="63" name="그룹 62"/>
            <p:cNvGrpSpPr/>
            <p:nvPr/>
          </p:nvGrpSpPr>
          <p:grpSpPr>
            <a:xfrm>
              <a:off x="1250056" y="4709279"/>
              <a:ext cx="9825486" cy="1440000"/>
              <a:chOff x="1250056" y="4709279"/>
              <a:chExt cx="9825486" cy="1440000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250056" y="4709279"/>
                <a:ext cx="9825486" cy="1440000"/>
                <a:chOff x="1582220" y="4602821"/>
                <a:chExt cx="6801492" cy="1440000"/>
              </a:xfrm>
            </p:grpSpPr>
            <p:sp>
              <p:nvSpPr>
                <p:cNvPr id="14" name="오각형 13"/>
                <p:cNvSpPr/>
                <p:nvPr/>
              </p:nvSpPr>
              <p:spPr>
                <a:xfrm>
                  <a:off x="1582220" y="4602821"/>
                  <a:ext cx="1419772" cy="1440000"/>
                </a:xfrm>
                <a:prstGeom prst="homePlate">
                  <a:avLst>
                    <a:gd name="adj" fmla="val 2925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갈매기형 수장 57"/>
                <p:cNvSpPr/>
                <p:nvPr/>
              </p:nvSpPr>
              <p:spPr>
                <a:xfrm>
                  <a:off x="2874234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갈매기형 수장 59"/>
                <p:cNvSpPr/>
                <p:nvPr/>
              </p:nvSpPr>
              <p:spPr>
                <a:xfrm>
                  <a:off x="4261245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갈매기형 수장 60"/>
                <p:cNvSpPr/>
                <p:nvPr/>
              </p:nvSpPr>
              <p:spPr>
                <a:xfrm>
                  <a:off x="5611900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갈매기형 수장 61"/>
                <p:cNvSpPr/>
                <p:nvPr/>
              </p:nvSpPr>
              <p:spPr>
                <a:xfrm>
                  <a:off x="6903914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1615707" y="5145156"/>
                <a:ext cx="1132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품질보증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계획수립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57807" y="5154901"/>
                <a:ext cx="1210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엔지니어링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활동검토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773010" y="5153971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품질측정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평가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721230" y="5261551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문서화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778204" y="5261551"/>
                <a:ext cx="6702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승인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6" name="갈매기형 수장 61">
              <a:extLst>
                <a:ext uri="{FF2B5EF4-FFF2-40B4-BE49-F238E27FC236}">
                  <a16:creationId xmlns:a16="http://schemas.microsoft.com/office/drawing/2014/main" id="{1AE27A35-FD47-46FE-8E06-ACE0722090B2}"/>
                </a:ext>
              </a:extLst>
            </p:cNvPr>
            <p:cNvSpPr/>
            <p:nvPr/>
          </p:nvSpPr>
          <p:spPr>
            <a:xfrm>
              <a:off x="10861879" y="4680870"/>
              <a:ext cx="2137727" cy="1440000"/>
            </a:xfrm>
            <a:prstGeom prst="chevron">
              <a:avLst>
                <a:gd name="adj" fmla="val 29309"/>
              </a:avLst>
            </a:prstGeom>
            <a:solidFill>
              <a:srgbClr val="CBEAF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BAC544F-6905-4691-A878-BB71AAEF0C33}"/>
              </a:ext>
            </a:extLst>
          </p:cNvPr>
          <p:cNvSpPr txBox="1"/>
          <p:nvPr/>
        </p:nvSpPr>
        <p:spPr>
          <a:xfrm>
            <a:off x="10401758" y="5169454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보고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통보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</a:p>
        </p:txBody>
      </p:sp>
    </p:spTree>
    <p:extLst>
      <p:ext uri="{BB962C8B-B14F-4D97-AF65-F5344CB8AC3E}">
        <p14:creationId xmlns:p14="http://schemas.microsoft.com/office/powerpoint/2010/main" val="105237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94287" y="-2094678"/>
            <a:ext cx="7115931" cy="1179589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7939" y="2579050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기능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59430" y="3520190"/>
            <a:ext cx="2401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3-1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아키텍처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3-2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각 모듈 설계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33809" y="2289622"/>
            <a:ext cx="1800000" cy="1296000"/>
            <a:chOff x="6758951" y="1393929"/>
            <a:chExt cx="1766226" cy="1228683"/>
          </a:xfrm>
        </p:grpSpPr>
        <p:pic>
          <p:nvPicPr>
            <p:cNvPr id="16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0210" y="1393929"/>
              <a:ext cx="1364967" cy="1228683"/>
            </a:xfrm>
            <a:prstGeom prst="rect">
              <a:avLst/>
            </a:prstGeom>
          </p:spPr>
        </p:pic>
        <p:grpSp>
          <p:nvGrpSpPr>
            <p:cNvPr id="17" name="그룹 1004"/>
            <p:cNvGrpSpPr/>
            <p:nvPr/>
          </p:nvGrpSpPr>
          <p:grpSpPr>
            <a:xfrm>
              <a:off x="6784760" y="1897728"/>
              <a:ext cx="754755" cy="212256"/>
              <a:chOff x="9607486" y="5078995"/>
              <a:chExt cx="994796" cy="290558"/>
            </a:xfrm>
          </p:grpSpPr>
          <p:pic>
            <p:nvPicPr>
              <p:cNvPr id="24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8951" y="1849687"/>
              <a:ext cx="857818" cy="308465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1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358" y="427905"/>
            <a:ext cx="2621265" cy="71620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296073" y="1498645"/>
            <a:ext cx="3134562" cy="1868835"/>
            <a:chOff x="1277900" y="1498645"/>
            <a:chExt cx="3134562" cy="186883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77900" y="1498645"/>
              <a:ext cx="1424656" cy="1008890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02343" y="1054873"/>
                <a:ext cx="1656038" cy="1681950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73469" y="1678761"/>
                <a:ext cx="1130635" cy="422259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887686" y="179812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주제 소개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1657927" y="2479865"/>
              <a:ext cx="2594879" cy="887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배경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1-3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널포유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2.0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변경사항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 11p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32940" y="4148734"/>
            <a:ext cx="3197695" cy="1696552"/>
            <a:chOff x="7217918" y="1393929"/>
            <a:chExt cx="3197695" cy="1696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177" y="1393929"/>
              <a:ext cx="1364967" cy="12286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243727" y="1897728"/>
              <a:ext cx="754755" cy="212256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7918" y="1849687"/>
              <a:ext cx="857818" cy="30846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890837" y="181225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설계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7638880" y="2479865"/>
              <a:ext cx="2401469" cy="61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아키텍처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 20p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3-2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모듈 설계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 21p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89315" y="1341331"/>
            <a:ext cx="3775925" cy="1965987"/>
            <a:chOff x="1252091" y="4185452"/>
            <a:chExt cx="3775925" cy="1965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349" y="4185452"/>
              <a:ext cx="1365716" cy="12286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77900" y="4689252"/>
              <a:ext cx="754755" cy="212256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091" y="4641210"/>
              <a:ext cx="857818" cy="3084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887686" y="4592068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관리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1657927" y="5263824"/>
              <a:ext cx="2401469" cy="887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2-1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조직 구성도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 14p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2-2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형상관리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 15p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 18p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977283" y="4160764"/>
            <a:ext cx="3197695" cy="1688988"/>
            <a:chOff x="7217919" y="4185452"/>
            <a:chExt cx="3197695" cy="1688988"/>
          </a:xfrm>
        </p:grpSpPr>
        <p:grpSp>
          <p:nvGrpSpPr>
            <p:cNvPr id="29" name="그룹 28"/>
            <p:cNvGrpSpPr/>
            <p:nvPr/>
          </p:nvGrpSpPr>
          <p:grpSpPr>
            <a:xfrm>
              <a:off x="7217919" y="4185452"/>
              <a:ext cx="1810384" cy="1228683"/>
              <a:chOff x="6758952" y="4110036"/>
              <a:chExt cx="1810384" cy="12286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60210" y="4110036"/>
                <a:ext cx="1409126" cy="122868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6784761" y="4613835"/>
                <a:ext cx="754755" cy="212256"/>
                <a:chOff x="9607486" y="6746230"/>
                <a:chExt cx="994796" cy="29055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6746230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58952" y="4565794"/>
                <a:ext cx="857818" cy="30846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8890838" y="456896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계획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7619177" y="5263824"/>
              <a:ext cx="2401469" cy="61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 4-1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 28p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 4-2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일정 계획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 29p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6182772" y="1129598"/>
            <a:ext cx="46796" cy="5361086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397054" y="3789292"/>
            <a:ext cx="1124739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1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아키텍처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0BBD5F-40E8-2823-09CF-DC712631B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229" y="1457193"/>
            <a:ext cx="7675568" cy="47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3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01.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EMR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377953" y="1460599"/>
            <a:ext cx="43892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EMR(</a:t>
            </a:r>
            <a:r>
              <a:rPr lang="ko-KR" altLang="en-US" dirty="0"/>
              <a:t>전자의무기록</a:t>
            </a:r>
            <a:r>
              <a:rPr lang="en-US" altLang="ko-KR" dirty="0"/>
              <a:t>) </a:t>
            </a:r>
            <a:r>
              <a:rPr lang="ko-KR" altLang="en-US" dirty="0"/>
              <a:t>플랫폼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의무기록</a:t>
            </a:r>
            <a:r>
              <a:rPr lang="en-US" altLang="ko-KR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검사결과</a:t>
            </a:r>
            <a:r>
              <a:rPr lang="en-US" altLang="ko-KR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, </a:t>
            </a:r>
            <a:r>
              <a:rPr lang="ko-KR" altLang="en-US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처방조회와 같은 환자의 주요 정보를 모바일로 조회</a:t>
            </a:r>
            <a:br>
              <a:rPr lang="en-US" altLang="ko-KR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</a:br>
            <a:endParaRPr lang="en-US" altLang="ko-KR" b="0" i="0" dirty="0">
              <a:effectLst/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병원의 특정한 진료환경에서 생성된 </a:t>
            </a:r>
            <a:r>
              <a:rPr lang="ko-KR" altLang="en-US" dirty="0" err="1"/>
              <a:t>환자기록</a:t>
            </a:r>
            <a:r>
              <a:rPr lang="ko-KR" altLang="en-US" dirty="0"/>
              <a:t> 외래</a:t>
            </a:r>
            <a:r>
              <a:rPr lang="en-US" altLang="ko-KR" dirty="0"/>
              <a:t>, </a:t>
            </a:r>
            <a:r>
              <a:rPr lang="ko-KR" altLang="en-US" dirty="0"/>
              <a:t>병동</a:t>
            </a:r>
            <a:r>
              <a:rPr lang="en-US" altLang="ko-KR" dirty="0"/>
              <a:t>, </a:t>
            </a:r>
            <a:r>
              <a:rPr lang="ko-KR" altLang="en-US" dirty="0"/>
              <a:t>특수 </a:t>
            </a:r>
            <a:r>
              <a:rPr lang="ko-KR" altLang="en-US" dirty="0" err="1"/>
              <a:t>간호부서</a:t>
            </a:r>
            <a:r>
              <a:rPr lang="ko-KR" altLang="en-US" dirty="0"/>
              <a:t> 기록 인터페이스 통합</a:t>
            </a:r>
            <a:br>
              <a:rPr lang="en-US" altLang="ko-KR" dirty="0"/>
            </a:b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어디서나 각종 환자정보 조회 및 환자정보 확인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1A0DA-3AD3-481C-B281-39D1F948F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38" y="1645629"/>
            <a:ext cx="2694617" cy="4491029"/>
          </a:xfrm>
          <a:prstGeom prst="rect">
            <a:avLst/>
          </a:prstGeom>
          <a:ln w="38100">
            <a:solidFill>
              <a:srgbClr val="AEDAF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858F40-6FC8-4BD3-8530-6DE6961A44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56" y="1645630"/>
            <a:ext cx="2694617" cy="4491029"/>
          </a:xfrm>
          <a:prstGeom prst="rect">
            <a:avLst/>
          </a:prstGeom>
          <a:ln w="38100">
            <a:solidFill>
              <a:srgbClr val="AEDAFF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72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02.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472559" y="1694277"/>
            <a:ext cx="4389241" cy="326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담당환자</a:t>
            </a:r>
            <a:r>
              <a:rPr lang="ko-KR" altLang="en-US" dirty="0"/>
              <a:t> 인수인계 기능</a:t>
            </a:r>
            <a:endParaRPr lang="en-US" altLang="ko-KR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anumSquare" panose="020B0600000101010101" pitchFamily="50" charset="-127"/>
                <a:ea typeface="NanumSquare" panose="020B0600000101010101" pitchFamily="50" charset="-127"/>
              </a:rPr>
              <a:t>환자 개인에 대한 기본 </a:t>
            </a:r>
            <a:r>
              <a:rPr lang="ko-KR" altLang="en-US" dirty="0">
                <a:latin typeface="NanumSquare" panose="020B0600000101010101" pitchFamily="50" charset="-127"/>
                <a:ea typeface="NanumSquare" panose="020B0600000101010101" pitchFamily="50" charset="-127"/>
              </a:rPr>
              <a:t>인적사항 확인</a:t>
            </a:r>
            <a:endParaRPr lang="en-US" altLang="ko-KR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50" charset="-127"/>
                <a:ea typeface="NanumSquare" panose="020B0600000101010101" pitchFamily="50" charset="-127"/>
              </a:rPr>
              <a:t>환자 개인의 인수인계 사항을 공유</a:t>
            </a:r>
            <a:endParaRPr lang="en-US" altLang="ko-KR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" panose="020B0600000101010101" pitchFamily="50" charset="-127"/>
                <a:ea typeface="NanumSquare" panose="020B0600000101010101" pitchFamily="50" charset="-127"/>
              </a:rPr>
              <a:t>일정에 대한 </a:t>
            </a:r>
            <a:r>
              <a:rPr lang="ko-KR" altLang="en-US" dirty="0" err="1">
                <a:latin typeface="NanumSquare" panose="020B0600000101010101" pitchFamily="50" charset="-127"/>
                <a:ea typeface="NanumSquare" panose="020B0600000101010101" pitchFamily="50" charset="-127"/>
              </a:rPr>
              <a:t>푸시알림</a:t>
            </a:r>
            <a:r>
              <a:rPr lang="ko-KR" altLang="en-US" dirty="0">
                <a:latin typeface="NanumSquare" panose="020B0600000101010101" pitchFamily="50" charset="-127"/>
                <a:ea typeface="NanumSquare" panose="020B0600000101010101" pitchFamily="50" charset="-127"/>
              </a:rPr>
              <a:t> 설정 가능</a:t>
            </a:r>
            <a:endParaRPr lang="en-US" altLang="ko-KR" dirty="0"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b="-106"/>
          <a:stretch/>
        </p:blipFill>
        <p:spPr>
          <a:xfrm>
            <a:off x="801167" y="1615060"/>
            <a:ext cx="2839607" cy="47192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t="1" b="80"/>
          <a:stretch/>
        </p:blipFill>
        <p:spPr>
          <a:xfrm>
            <a:off x="3724826" y="1615060"/>
            <a:ext cx="2854522" cy="4719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735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02.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인수인계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472559" y="2551837"/>
            <a:ext cx="4389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인계사항</a:t>
            </a:r>
            <a:r>
              <a:rPr lang="ko-KR" altLang="en-US" dirty="0"/>
              <a:t> 작성 시 자주 이용하는 문구 자동완성 기능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인수인계 내용에 대한 수정 기록 표시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33" y="1610015"/>
            <a:ext cx="2855502" cy="47246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997" y="1610016"/>
            <a:ext cx="2845862" cy="472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41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61CA56-CBFD-49AD-A5C2-BE63488453BB}"/>
              </a:ext>
            </a:extLst>
          </p:cNvPr>
          <p:cNvGrpSpPr/>
          <p:nvPr/>
        </p:nvGrpSpPr>
        <p:grpSpPr>
          <a:xfrm>
            <a:off x="3700392" y="1693959"/>
            <a:ext cx="2748538" cy="4486719"/>
            <a:chOff x="6123055" y="1943945"/>
            <a:chExt cx="2748538" cy="4050961"/>
          </a:xfrm>
        </p:grpSpPr>
        <p:pic>
          <p:nvPicPr>
            <p:cNvPr id="24" name="shape1129">
              <a:extLst>
                <a:ext uri="{FF2B5EF4-FFF2-40B4-BE49-F238E27FC236}">
                  <a16:creationId xmlns:a16="http://schemas.microsoft.com/office/drawing/2014/main" id="{47D3E67F-D636-4CEE-84B6-E320BD172ED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56" y="1943945"/>
              <a:ext cx="2748537" cy="405096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F4D9B80-0962-4A83-8875-F6811435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3055" y="1943945"/>
              <a:ext cx="2748536" cy="4021200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03.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투약관리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635436" y="2882974"/>
            <a:ext cx="382145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QR </a:t>
            </a:r>
            <a:r>
              <a:rPr lang="ko-KR" altLang="en-US" dirty="0"/>
              <a:t>스캔 데이터를 통해 정확한 투약 </a:t>
            </a:r>
            <a:r>
              <a:rPr lang="en-US" altLang="ko-KR" dirty="0"/>
              <a:t>5 Right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투약 후 기록</a:t>
            </a:r>
            <a:r>
              <a:rPr lang="en-US" altLang="ko-KR" dirty="0"/>
              <a:t>(‘</a:t>
            </a:r>
            <a:r>
              <a:rPr lang="ko-KR" altLang="en-US" dirty="0"/>
              <a:t>투약일시</a:t>
            </a:r>
            <a:r>
              <a:rPr lang="en-US" altLang="ko-KR" dirty="0"/>
              <a:t>’, ‘</a:t>
            </a:r>
            <a:r>
              <a:rPr lang="ko-KR" altLang="en-US" dirty="0"/>
              <a:t>수행자</a:t>
            </a:r>
            <a:r>
              <a:rPr lang="en-US" altLang="ko-KR" dirty="0"/>
              <a:t>‘, ‘</a:t>
            </a:r>
            <a:r>
              <a:rPr lang="ko-KR" altLang="en-US" dirty="0"/>
              <a:t>완료</a:t>
            </a:r>
            <a:r>
              <a:rPr lang="en-US" altLang="ko-KR" dirty="0"/>
              <a:t>‘) </a:t>
            </a:r>
            <a:r>
              <a:rPr lang="ko-KR" altLang="en-US" dirty="0"/>
              <a:t>자동 작성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투약 후 이상 반응 등 특이사항 작성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01751-6694-484E-91FA-6D6BA7556093}"/>
              </a:ext>
            </a:extLst>
          </p:cNvPr>
          <p:cNvGrpSpPr/>
          <p:nvPr/>
        </p:nvGrpSpPr>
        <p:grpSpPr>
          <a:xfrm>
            <a:off x="799302" y="1701840"/>
            <a:ext cx="2750402" cy="4475677"/>
            <a:chOff x="799302" y="1701840"/>
            <a:chExt cx="2750402" cy="44756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3BF7F6-675F-4EB9-9122-B7011240B974}"/>
                </a:ext>
              </a:extLst>
            </p:cNvPr>
            <p:cNvGrpSpPr/>
            <p:nvPr/>
          </p:nvGrpSpPr>
          <p:grpSpPr>
            <a:xfrm>
              <a:off x="799304" y="1701840"/>
              <a:ext cx="2750400" cy="4470435"/>
              <a:chOff x="278474" y="1636750"/>
              <a:chExt cx="2854800" cy="4719600"/>
            </a:xfrm>
          </p:grpSpPr>
          <p:pic>
            <p:nvPicPr>
              <p:cNvPr id="15" name="shape1129">
                <a:extLst>
                  <a:ext uri="{FF2B5EF4-FFF2-40B4-BE49-F238E27FC236}">
                    <a16:creationId xmlns:a16="http://schemas.microsoft.com/office/drawing/2014/main" id="{94017B8D-DB40-465A-BA82-AD55E5F8CB76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475" y="1636750"/>
                <a:ext cx="2854797" cy="4719600"/>
              </a:xfrm>
              <a:prstGeom prst="rect">
                <a:avLst/>
              </a:prstGeom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DCB195E-4333-482A-8397-4B4DD0B3CE1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474" y="1640088"/>
                <a:ext cx="2854800" cy="4694400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F8C534-3333-43CA-8532-954F19E8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02" y="1701840"/>
              <a:ext cx="2750397" cy="447567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DB7D5F-2B69-4841-AA2A-E4DF338137C1}"/>
              </a:ext>
            </a:extLst>
          </p:cNvPr>
          <p:cNvSpPr txBox="1"/>
          <p:nvPr/>
        </p:nvSpPr>
        <p:spPr>
          <a:xfrm>
            <a:off x="7635436" y="1289659"/>
            <a:ext cx="382145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투약 </a:t>
            </a:r>
            <a:r>
              <a:rPr lang="en-US" altLang="ko-KR" dirty="0">
                <a:solidFill>
                  <a:srgbClr val="0070C0"/>
                </a:solidFill>
              </a:rPr>
              <a:t>5 Right (</a:t>
            </a:r>
            <a:r>
              <a:rPr lang="ko-KR" altLang="en-US" dirty="0">
                <a:solidFill>
                  <a:srgbClr val="0070C0"/>
                </a:solidFill>
              </a:rPr>
              <a:t>정확한 약물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정확한 용량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정확한 환자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정확한 경로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정확한 투여시간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486E8B-E3B2-42C0-94EA-20A8F72BC0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88" y="1863309"/>
            <a:ext cx="2750396" cy="42844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4A90A5E-ED17-439C-A4E5-14BDEF2830E8}"/>
              </a:ext>
            </a:extLst>
          </p:cNvPr>
          <p:cNvSpPr/>
          <p:nvPr/>
        </p:nvSpPr>
        <p:spPr>
          <a:xfrm>
            <a:off x="3733421" y="3331121"/>
            <a:ext cx="2682478" cy="180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투약일정</a:t>
            </a:r>
          </a:p>
        </p:txBody>
      </p:sp>
    </p:spTree>
    <p:extLst>
      <p:ext uri="{BB962C8B-B14F-4D97-AF65-F5344CB8AC3E}">
        <p14:creationId xmlns:p14="http://schemas.microsoft.com/office/powerpoint/2010/main" val="380298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C018DE-747E-4D6F-BF46-DDB982A92649}"/>
              </a:ext>
            </a:extLst>
          </p:cNvPr>
          <p:cNvGrpSpPr/>
          <p:nvPr/>
        </p:nvGrpSpPr>
        <p:grpSpPr>
          <a:xfrm>
            <a:off x="799299" y="1705001"/>
            <a:ext cx="2748540" cy="4487983"/>
            <a:chOff x="8924546" y="1943945"/>
            <a:chExt cx="2748540" cy="4050961"/>
          </a:xfrm>
        </p:grpSpPr>
        <p:pic>
          <p:nvPicPr>
            <p:cNvPr id="27" name="shape1129">
              <a:extLst>
                <a:ext uri="{FF2B5EF4-FFF2-40B4-BE49-F238E27FC236}">
                  <a16:creationId xmlns:a16="http://schemas.microsoft.com/office/drawing/2014/main" id="{9D2A918A-4C12-438A-96FC-8B76C4A5F3F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549" y="1943945"/>
              <a:ext cx="2748537" cy="405096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3D36F4B-3A04-4047-ACC1-4952CB5DA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546" y="1956513"/>
              <a:ext cx="2748537" cy="4028400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03.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투약관리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635436" y="1835685"/>
            <a:ext cx="382145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환자에게 진행된 모든 투여 기록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특정 기록 선택 시 특이사항 기록 확인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투약 </a:t>
            </a:r>
            <a:r>
              <a:rPr lang="en-US" altLang="ko-KR" dirty="0"/>
              <a:t>5 Right </a:t>
            </a:r>
            <a:r>
              <a:rPr lang="ko-KR" altLang="en-US" dirty="0"/>
              <a:t>준수 여부에 대한 기록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84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7976" y="0"/>
            <a:ext cx="5074024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620311" y="819207"/>
            <a:ext cx="67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모듈 설계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04.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간호 근무 스케줄링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BA3C-3A74-495F-B609-05D551DB3881}"/>
              </a:ext>
            </a:extLst>
          </p:cNvPr>
          <p:cNvSpPr txBox="1"/>
          <p:nvPr/>
        </p:nvSpPr>
        <p:spPr>
          <a:xfrm>
            <a:off x="7635436" y="1835685"/>
            <a:ext cx="38214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고려사항</a:t>
            </a:r>
            <a:r>
              <a:rPr lang="en-US" altLang="ko-KR" dirty="0"/>
              <a:t>(3</a:t>
            </a:r>
            <a:r>
              <a:rPr lang="ko-KR" altLang="en-US" dirty="0"/>
              <a:t>교대</a:t>
            </a:r>
            <a:r>
              <a:rPr lang="en-US" altLang="ko-KR" dirty="0"/>
              <a:t>, </a:t>
            </a:r>
            <a:r>
              <a:rPr lang="ko-KR" altLang="en-US" dirty="0"/>
              <a:t>휴무일 수 등</a:t>
            </a:r>
            <a:r>
              <a:rPr lang="en-US" altLang="ko-KR" dirty="0"/>
              <a:t>)</a:t>
            </a:r>
            <a:r>
              <a:rPr lang="ko-KR" altLang="en-US" dirty="0"/>
              <a:t>에 따른 알고리즘으로</a:t>
            </a:r>
            <a:r>
              <a:rPr lang="en-US" altLang="ko-KR" dirty="0"/>
              <a:t> </a:t>
            </a:r>
            <a:r>
              <a:rPr lang="en-US" altLang="ko-KR" dirty="0" err="1"/>
              <a:t>근무표</a:t>
            </a:r>
            <a:r>
              <a:rPr lang="en-US" altLang="ko-KR" dirty="0"/>
              <a:t> </a:t>
            </a:r>
            <a:r>
              <a:rPr lang="ko-KR" altLang="en-US" dirty="0"/>
              <a:t>자동 </a:t>
            </a:r>
            <a:r>
              <a:rPr lang="en-US" altLang="ko-KR" dirty="0" err="1"/>
              <a:t>스케줄링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자신의 근무 일정 확인 및 동료 근무자 확인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&gt; </a:t>
            </a:r>
            <a:r>
              <a:rPr lang="ko-KR" altLang="en-US" dirty="0"/>
              <a:t>인수인계 근무자 파악 가능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일정 관리 담당자의 편리한 휴무 신청 관리</a:t>
            </a:r>
          </a:p>
        </p:txBody>
      </p:sp>
      <p:pic>
        <p:nvPicPr>
          <p:cNvPr id="22" name="shape1129">
            <a:extLst>
              <a:ext uri="{FF2B5EF4-FFF2-40B4-BE49-F238E27FC236}">
                <a16:creationId xmlns:a16="http://schemas.microsoft.com/office/drawing/2014/main" id="{509DF7B4-36CC-4D69-946E-C4D9BDD52AA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94" y="1696598"/>
            <a:ext cx="2748537" cy="447567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shape1129">
            <a:extLst>
              <a:ext uri="{FF2B5EF4-FFF2-40B4-BE49-F238E27FC236}">
                <a16:creationId xmlns:a16="http://schemas.microsoft.com/office/drawing/2014/main" id="{B7B0AE15-3C34-43FC-A517-2F8759A9D43E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" y="1701139"/>
            <a:ext cx="2748537" cy="442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각 모듈 설계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1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94287" y="-2094678"/>
            <a:ext cx="7115931" cy="11795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7939" y="2579050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계획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59430" y="3520190"/>
            <a:ext cx="2401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4-1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개발환경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4-2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일정 계획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32697" y="2289622"/>
            <a:ext cx="1810384" cy="1296000"/>
            <a:chOff x="6758952" y="4110036"/>
            <a:chExt cx="1810384" cy="1228683"/>
          </a:xfrm>
        </p:grpSpPr>
        <p:pic>
          <p:nvPicPr>
            <p:cNvPr id="11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0210" y="4110036"/>
              <a:ext cx="1409126" cy="1228683"/>
            </a:xfrm>
            <a:prstGeom prst="rect">
              <a:avLst/>
            </a:prstGeom>
          </p:spPr>
        </p:pic>
        <p:grpSp>
          <p:nvGrpSpPr>
            <p:cNvPr id="12" name="그룹 1005"/>
            <p:cNvGrpSpPr/>
            <p:nvPr/>
          </p:nvGrpSpPr>
          <p:grpSpPr>
            <a:xfrm>
              <a:off x="6784761" y="4613835"/>
              <a:ext cx="754755" cy="212256"/>
              <a:chOff x="9607486" y="6746230"/>
              <a:chExt cx="994796" cy="290558"/>
            </a:xfrm>
          </p:grpSpPr>
          <p:pic>
            <p:nvPicPr>
              <p:cNvPr id="1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19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8952" y="4565794"/>
              <a:ext cx="857818" cy="308465"/>
            </a:xfrm>
            <a:prstGeom prst="rect">
              <a:avLst/>
            </a:prstGeom>
          </p:spPr>
        </p:pic>
      </p:grp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3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개발환경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18" name="Google Shape;517;p26">
            <a:extLst>
              <a:ext uri="{FF2B5EF4-FFF2-40B4-BE49-F238E27FC236}">
                <a16:creationId xmlns:a16="http://schemas.microsoft.com/office/drawing/2014/main" id="{3E7FFF08-7EF8-4C9A-BD66-8696E43AFB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5710" t="7065" r="4151" b="12374"/>
          <a:stretch/>
        </p:blipFill>
        <p:spPr>
          <a:xfrm>
            <a:off x="1439344" y="1836833"/>
            <a:ext cx="1757960" cy="10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18;p26">
            <a:extLst>
              <a:ext uri="{FF2B5EF4-FFF2-40B4-BE49-F238E27FC236}">
                <a16:creationId xmlns:a16="http://schemas.microsoft.com/office/drawing/2014/main" id="{DA43BB4B-492C-4039-D9BB-9FA10C65748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137" y="4806703"/>
            <a:ext cx="1187924" cy="7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22;p26">
            <a:extLst>
              <a:ext uri="{FF2B5EF4-FFF2-40B4-BE49-F238E27FC236}">
                <a16:creationId xmlns:a16="http://schemas.microsoft.com/office/drawing/2014/main" id="{E277AEB1-7E6B-24FE-BD86-7838C384C2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2870" y="3485630"/>
            <a:ext cx="2110908" cy="706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2826236-E704-E3BA-D261-D321F83F816D}"/>
              </a:ext>
            </a:extLst>
          </p:cNvPr>
          <p:cNvGrpSpPr/>
          <p:nvPr/>
        </p:nvGrpSpPr>
        <p:grpSpPr>
          <a:xfrm rot="5400000">
            <a:off x="3209835" y="2215080"/>
            <a:ext cx="890883" cy="329143"/>
            <a:chOff x="1288836" y="2117251"/>
            <a:chExt cx="1346667" cy="493714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BBF17D83-88A4-0533-DFE4-A5AF9393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642FF-3471-3B45-0CFA-193C92B24D7D}"/>
              </a:ext>
            </a:extLst>
          </p:cNvPr>
          <p:cNvSpPr txBox="1"/>
          <p:nvPr/>
        </p:nvSpPr>
        <p:spPr>
          <a:xfrm>
            <a:off x="4036485" y="2231899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 안드로이드 앱 개발을 위한 만든 통합 개발 환경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DB8A-0985-4167-26FA-44E2BA22B7BB}"/>
              </a:ext>
            </a:extLst>
          </p:cNvPr>
          <p:cNvSpPr txBox="1"/>
          <p:nvPr/>
        </p:nvSpPr>
        <p:spPr>
          <a:xfrm>
            <a:off x="4036485" y="3656012"/>
            <a:ext cx="743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및 웹 애플리케이션을 만들기 위해 </a:t>
            </a:r>
            <a:r>
              <a:rPr lang="en" altLang="ko-Kore-KR" dirty="0"/>
              <a:t>Google</a:t>
            </a:r>
            <a:r>
              <a:rPr lang="ko-KR" altLang="en-US" dirty="0"/>
              <a:t>에서 개발한 플랫폼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8EAB-75F6-D93E-B117-A58D43C91D68}"/>
              </a:ext>
            </a:extLst>
          </p:cNvPr>
          <p:cNvSpPr txBox="1"/>
          <p:nvPr/>
        </p:nvSpPr>
        <p:spPr>
          <a:xfrm>
            <a:off x="4054351" y="5000312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High-Level </a:t>
            </a:r>
            <a:r>
              <a:rPr kumimoji="1" lang="ko-KR" altLang="en-US" dirty="0"/>
              <a:t>객체지향 프로그래밍 언어</a:t>
            </a:r>
            <a:endParaRPr kumimoji="1" lang="ko-Kore-KR" altLang="en-US" dirty="0"/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3AB2F0DE-51BA-B6D5-2F1C-C8517625F624}"/>
              </a:ext>
            </a:extLst>
          </p:cNvPr>
          <p:cNvGrpSpPr/>
          <p:nvPr/>
        </p:nvGrpSpPr>
        <p:grpSpPr>
          <a:xfrm rot="5400000">
            <a:off x="3205884" y="3651326"/>
            <a:ext cx="890883" cy="329143"/>
            <a:chOff x="1288836" y="2117251"/>
            <a:chExt cx="1346667" cy="493714"/>
          </a:xfrm>
        </p:grpSpPr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F497CD2C-6B2D-83BC-4869-A75ECFAC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76F6C0D-2ABB-91B9-33C4-826F465A5201}"/>
              </a:ext>
            </a:extLst>
          </p:cNvPr>
          <p:cNvGrpSpPr/>
          <p:nvPr/>
        </p:nvGrpSpPr>
        <p:grpSpPr>
          <a:xfrm rot="5400000">
            <a:off x="3205884" y="5087573"/>
            <a:ext cx="890883" cy="329143"/>
            <a:chOff x="1288836" y="2117251"/>
            <a:chExt cx="1346667" cy="493714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85F27498-640F-F4AE-1F00-9DC1C408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689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 계획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일정 계획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Google Shape;1289;p64">
            <a:extLst>
              <a:ext uri="{FF2B5EF4-FFF2-40B4-BE49-F238E27FC236}">
                <a16:creationId xmlns:a16="http://schemas.microsoft.com/office/drawing/2014/main" id="{CB956CE7-E414-4CCA-0C8A-9FFD8B4C38B9}"/>
              </a:ext>
            </a:extLst>
          </p:cNvPr>
          <p:cNvSpPr txBox="1"/>
          <p:nvPr/>
        </p:nvSpPr>
        <p:spPr>
          <a:xfrm>
            <a:off x="7887779" y="2399698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제안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03.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07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03.31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3" name="Google Shape;1289;p64">
            <a:extLst>
              <a:ext uri="{FF2B5EF4-FFF2-40B4-BE49-F238E27FC236}">
                <a16:creationId xmlns:a16="http://schemas.microsoft.com/office/drawing/2014/main" id="{B47E64B2-5EBB-AD81-2612-DFD352791113}"/>
              </a:ext>
            </a:extLst>
          </p:cNvPr>
          <p:cNvSpPr txBox="1"/>
          <p:nvPr/>
        </p:nvSpPr>
        <p:spPr>
          <a:xfrm>
            <a:off x="7887779" y="2961239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분석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04.14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5" name="Google Shape;1289;p64">
            <a:extLst>
              <a:ext uri="{FF2B5EF4-FFF2-40B4-BE49-F238E27FC236}">
                <a16:creationId xmlns:a16="http://schemas.microsoft.com/office/drawing/2014/main" id="{8C45212C-3F32-90E0-C9F4-31CD1B77C187}"/>
              </a:ext>
            </a:extLst>
          </p:cNvPr>
          <p:cNvSpPr txBox="1"/>
          <p:nvPr/>
        </p:nvSpPr>
        <p:spPr>
          <a:xfrm>
            <a:off x="7887779" y="3520241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설계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15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04.24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Google Shape;1289;p64">
            <a:extLst>
              <a:ext uri="{FF2B5EF4-FFF2-40B4-BE49-F238E27FC236}">
                <a16:creationId xmlns:a16="http://schemas.microsoft.com/office/drawing/2014/main" id="{BEB8A27E-B050-9D17-2912-B450A1162D65}"/>
              </a:ext>
            </a:extLst>
          </p:cNvPr>
          <p:cNvSpPr txBox="1"/>
          <p:nvPr/>
        </p:nvSpPr>
        <p:spPr>
          <a:xfrm>
            <a:off x="7887779" y="4081839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구현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26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06.05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Google Shape;1289;p64">
            <a:extLst>
              <a:ext uri="{FF2B5EF4-FFF2-40B4-BE49-F238E27FC236}">
                <a16:creationId xmlns:a16="http://schemas.microsoft.com/office/drawing/2014/main" id="{398FADE2-77E1-25DA-3724-2EE2BF52906D}"/>
              </a:ext>
            </a:extLst>
          </p:cNvPr>
          <p:cNvSpPr txBox="1"/>
          <p:nvPr/>
        </p:nvSpPr>
        <p:spPr>
          <a:xfrm>
            <a:off x="7887779" y="4643437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시험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06.16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9103" y="2174789"/>
            <a:ext cx="6641564" cy="3578584"/>
            <a:chOff x="809103" y="2174789"/>
            <a:chExt cx="5789902" cy="35785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BB99A9-CEE7-CCE7-AEAA-A27EEAEA3103}"/>
                </a:ext>
              </a:extLst>
            </p:cNvPr>
            <p:cNvSpPr/>
            <p:nvPr/>
          </p:nvSpPr>
          <p:spPr>
            <a:xfrm>
              <a:off x="809103" y="2174789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제안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AE41EA-3BE2-C90B-8943-69A8B500671C}"/>
                </a:ext>
              </a:extLst>
            </p:cNvPr>
            <p:cNvSpPr/>
            <p:nvPr/>
          </p:nvSpPr>
          <p:spPr>
            <a:xfrm>
              <a:off x="1897822" y="2934644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분석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F845F8-9129-57E1-4319-EAD0303F695E}"/>
                </a:ext>
              </a:extLst>
            </p:cNvPr>
            <p:cNvSpPr/>
            <p:nvPr/>
          </p:nvSpPr>
          <p:spPr>
            <a:xfrm>
              <a:off x="2988993" y="3695459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설계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4E36454-99C8-6995-811F-38F9971866D2}"/>
                </a:ext>
              </a:extLst>
            </p:cNvPr>
            <p:cNvSpPr/>
            <p:nvPr/>
          </p:nvSpPr>
          <p:spPr>
            <a:xfrm>
              <a:off x="5165622" y="5224980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시험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8A6296-AB28-63B7-F7C3-92CE432A3B52}"/>
                </a:ext>
              </a:extLst>
            </p:cNvPr>
            <p:cNvSpPr/>
            <p:nvPr/>
          </p:nvSpPr>
          <p:spPr>
            <a:xfrm>
              <a:off x="4086314" y="4448758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구현</a:t>
              </a:r>
            </a:p>
          </p:txBody>
        </p:sp>
        <p:cxnSp>
          <p:nvCxnSpPr>
            <p:cNvPr id="6" name="꺾인 연결선[E] 5">
              <a:extLst>
                <a:ext uri="{FF2B5EF4-FFF2-40B4-BE49-F238E27FC236}">
                  <a16:creationId xmlns:a16="http://schemas.microsoft.com/office/drawing/2014/main" id="{BB614778-9F7A-FC08-63AC-55B730DEDC16}"/>
                </a:ext>
              </a:extLst>
            </p:cNvPr>
            <p:cNvCxnSpPr>
              <a:stCxn id="2" idx="3"/>
              <a:endCxn id="23" idx="0"/>
            </p:cNvCxnSpPr>
            <p:nvPr/>
          </p:nvCxnSpPr>
          <p:spPr>
            <a:xfrm>
              <a:off x="2242486" y="2438986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7A370DAC-E6BC-DFD4-1654-4F1927294D7B}"/>
                </a:ext>
              </a:extLst>
            </p:cNvPr>
            <p:cNvCxnSpPr/>
            <p:nvPr/>
          </p:nvCxnSpPr>
          <p:spPr>
            <a:xfrm>
              <a:off x="3331205" y="3202091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[E] 27">
              <a:extLst>
                <a:ext uri="{FF2B5EF4-FFF2-40B4-BE49-F238E27FC236}">
                  <a16:creationId xmlns:a16="http://schemas.microsoft.com/office/drawing/2014/main" id="{99562816-964D-A196-89FA-AFFDAD0E24D6}"/>
                </a:ext>
              </a:extLst>
            </p:cNvPr>
            <p:cNvCxnSpPr/>
            <p:nvPr/>
          </p:nvCxnSpPr>
          <p:spPr>
            <a:xfrm>
              <a:off x="4432315" y="3946794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79D5464E-F4BD-3B42-1119-60923D65E81B}"/>
                </a:ext>
              </a:extLst>
            </p:cNvPr>
            <p:cNvCxnSpPr/>
            <p:nvPr/>
          </p:nvCxnSpPr>
          <p:spPr>
            <a:xfrm>
              <a:off x="5519530" y="4729322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01F3FF3-8EAE-3570-B804-12903FC720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71" y="2419576"/>
            <a:ext cx="230809" cy="2308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52E0CB6-C095-1DC3-DED9-90DCAD4BA8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45" y="2959598"/>
            <a:ext cx="230809" cy="2308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2453F4-E2CA-FB52-16E3-AB85C3BD04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015" y="3542316"/>
            <a:ext cx="2304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035812" y="-2630191"/>
            <a:ext cx="6983301" cy="12408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334" y="2400497"/>
            <a:ext cx="1440000" cy="1080000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791" y="3532843"/>
              <a:ext cx="3498699" cy="35534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427" y="4850945"/>
              <a:ext cx="2388719" cy="89211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214785" y="258375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44828" y="3518496"/>
            <a:ext cx="4074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1-1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1-2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1-3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4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 계획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레퍼런스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1610015"/>
            <a:ext cx="86338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(Nurse For U) 1.0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…22_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캡스톤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레퍼런스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\21_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주간경향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간호사 근무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“,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http://weekly.khan.co.kr/khnm.html?mode=view&amp;art_id=202105211335551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시사저널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간호사 업무량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http://www.sisajournal.com/news/articleView.html?idxno=173936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8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993" y="5055385"/>
            <a:ext cx="10871608" cy="18604"/>
            <a:chOff x="969275" y="8533267"/>
            <a:chExt cx="16307412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75" y="8533267"/>
              <a:ext cx="16307412" cy="2790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9772" y="5133768"/>
            <a:ext cx="35692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널포유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(Nurse For U) 2.0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권익현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김미래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김현지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이정훈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이준용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작성일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2022. 04. 24.(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4952" y="2810363"/>
            <a:ext cx="180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7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4833" y="0"/>
            <a:ext cx="3777167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475583" y="2395833"/>
            <a:ext cx="704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                                 “ </a:t>
            </a:r>
            <a:endParaRPr lang="ko-KR" altLang="en-US" sz="4000" b="1" spc="-1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</a:p>
        </p:txBody>
      </p:sp>
      <p:pic>
        <p:nvPicPr>
          <p:cNvPr id="17" name="그래픽 16" descr="태블릿">
            <a:extLst>
              <a:ext uri="{FF2B5EF4-FFF2-40B4-BE49-F238E27FC236}">
                <a16:creationId xmlns:a16="http://schemas.microsoft.com/office/drawing/2014/main" id="{B1062A38-5B3E-403C-A698-D643EF36C8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80" y="796021"/>
            <a:ext cx="2492829" cy="5576064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8683158" y="2524335"/>
            <a:ext cx="3593444" cy="2060159"/>
            <a:chOff x="1447800" y="2862438"/>
            <a:chExt cx="3249050" cy="1862714"/>
          </a:xfrm>
        </p:grpSpPr>
        <p:pic>
          <p:nvPicPr>
            <p:cNvPr id="18" name="Picture 286"/>
            <p:cNvPicPr/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62438"/>
              <a:ext cx="2572385" cy="179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E93AC091-B91B-46A3-8646-50F7300ACC65}"/>
                </a:ext>
              </a:extLst>
            </p:cNvPr>
            <p:cNvSpPr txBox="1"/>
            <p:nvPr/>
          </p:nvSpPr>
          <p:spPr>
            <a:xfrm>
              <a:off x="3828170" y="3922512"/>
              <a:ext cx="868680" cy="802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solidFill>
                    <a:srgbClr val="233C60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  <a:reflection blurRad="101600" stA="76000" endPos="35000" dir="5400000" sy="-100000" algn="bl"/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2.0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4631" y="3125381"/>
            <a:ext cx="74747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(Nurse For U)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</a:t>
            </a:r>
            <a:r>
              <a:rPr lang="ko-KR" altLang="en-US" sz="1600" spc="-150" dirty="0"/>
              <a:t>은 간호사의 담당 환자 인수인계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업무사항</a:t>
            </a:r>
            <a:r>
              <a:rPr lang="ko-KR" altLang="en-US" sz="1600" spc="-150" dirty="0"/>
              <a:t> 열람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근무 스케줄링 등</a:t>
            </a:r>
            <a:endParaRPr lang="en-US" altLang="ko-KR" sz="1600" spc="-150" dirty="0"/>
          </a:p>
          <a:p>
            <a:pPr>
              <a:lnSpc>
                <a:spcPct val="250000"/>
              </a:lnSpc>
            </a:pPr>
            <a:r>
              <a:rPr lang="ko-KR" altLang="en-US" sz="1600" spc="-150" dirty="0"/>
              <a:t>기존의 자동화 되지 않은 간호 업무 구조를 어플리케이션화 하여</a:t>
            </a:r>
            <a:endParaRPr lang="en-US" altLang="ko-KR" sz="1600" spc="-150" dirty="0"/>
          </a:p>
          <a:p>
            <a:pPr>
              <a:lnSpc>
                <a:spcPct val="250000"/>
              </a:lnSpc>
            </a:pPr>
            <a:r>
              <a:rPr lang="ko-KR" altLang="en-US" sz="1600" spc="-150" dirty="0"/>
              <a:t>손쉬운 업무 파악을 돕기 위한 종합적인 서비스 시스템이다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1" name="TextBox 20"/>
          <p:cNvSpPr txBox="1"/>
          <p:nvPr/>
        </p:nvSpPr>
        <p:spPr>
          <a:xfrm>
            <a:off x="777104" y="2395833"/>
            <a:ext cx="564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spc="-150" dirty="0"/>
              <a:t>전자의무기록 기반 간호사 업무 보조 어플리케이션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361326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DA6D91-D757-F64D-B00E-A8AE35F79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73"/>
          <a:stretch/>
        </p:blipFill>
        <p:spPr>
          <a:xfrm>
            <a:off x="1217440" y="1796126"/>
            <a:ext cx="4589469" cy="4341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3011" y="6196701"/>
            <a:ext cx="2778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1) </a:t>
            </a:r>
            <a:r>
              <a:rPr lang="ko-KR" altLang="en-US" sz="1050" dirty="0"/>
              <a:t>현직 간호사 업무일지</a:t>
            </a:r>
            <a:r>
              <a:rPr lang="en-US" altLang="ko-KR" sz="1050" dirty="0"/>
              <a:t>(</a:t>
            </a:r>
            <a:r>
              <a:rPr lang="ko-KR" altLang="en-US" sz="1050" dirty="0"/>
              <a:t>인터뷰 내용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330766" y="1771689"/>
            <a:ext cx="333599" cy="4375961"/>
            <a:chOff x="6108019" y="1677422"/>
            <a:chExt cx="333599" cy="437596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8413" y="1691593"/>
              <a:ext cx="0" cy="436179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1514055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5872886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10731090" y="1796126"/>
            <a:ext cx="333599" cy="4375961"/>
            <a:chOff x="6108019" y="1677422"/>
            <a:chExt cx="333599" cy="437596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8413" y="1691593"/>
              <a:ext cx="0" cy="436179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1514055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5872886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153036" y="161146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현직 간호사 인터뷰 내용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61988" y="2121842"/>
            <a:ext cx="435075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전자의무기록</a:t>
            </a:r>
            <a:r>
              <a:rPr lang="en-US" altLang="ko-KR" sz="1200" dirty="0"/>
              <a:t>(EMR) </a:t>
            </a:r>
            <a:r>
              <a:rPr lang="ko-KR" altLang="en-US" sz="1200" dirty="0"/>
              <a:t>상 환자의 정보가 흩어져 있어 환자 파악이 어려움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인수인계 수기 양식이 무의미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인수인계 과정에서 많은 양으로 인한 누락</a:t>
            </a:r>
            <a:r>
              <a:rPr lang="en-US" altLang="ko-KR" sz="1200" dirty="0"/>
              <a:t>, </a:t>
            </a:r>
            <a:r>
              <a:rPr lang="ko-KR" altLang="en-US" sz="1200" dirty="0"/>
              <a:t>왜곡 발생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 err="1"/>
              <a:t>인수인계로</a:t>
            </a:r>
            <a:r>
              <a:rPr lang="ko-KR" altLang="en-US" sz="1200" dirty="0"/>
              <a:t> 인한 근무시간 초과 빈번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근무시간 형평성 문제 발생 가능성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41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정의</a:t>
            </a:r>
            <a:r>
              <a:rPr lang="en-US" altLang="ko-KR" sz="3600" b="1" dirty="0"/>
              <a:t>(Problem)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154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0007" y="6374328"/>
            <a:ext cx="2743200" cy="365125"/>
          </a:xfrm>
        </p:spPr>
        <p:txBody>
          <a:bodyPr/>
          <a:lstStyle/>
          <a:p>
            <a:fld id="{9C1DFD84-E87E-40EC-A9AE-06FE17AC153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8053" y="5971131"/>
            <a:ext cx="2807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2) </a:t>
            </a:r>
            <a:r>
              <a:rPr lang="ko-KR" altLang="en-US" sz="1050" dirty="0"/>
              <a:t>간호사 </a:t>
            </a:r>
            <a:r>
              <a:rPr lang="ko-KR" altLang="en-US" sz="1050" dirty="0" err="1"/>
              <a:t>근무표</a:t>
            </a:r>
            <a:r>
              <a:rPr lang="ko-KR" altLang="en-US" sz="1050" dirty="0"/>
              <a:t> 문제</a:t>
            </a:r>
            <a:r>
              <a:rPr lang="en-US" altLang="ko-KR" sz="1050" dirty="0"/>
              <a:t>(</a:t>
            </a:r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주간경향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929" t="41828" r="8545" b="4190"/>
          <a:stretch/>
        </p:blipFill>
        <p:spPr>
          <a:xfrm>
            <a:off x="472725" y="3238966"/>
            <a:ext cx="6484256" cy="27149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695" r="11070" b="20984"/>
          <a:stretch/>
        </p:blipFill>
        <p:spPr>
          <a:xfrm>
            <a:off x="472724" y="1593971"/>
            <a:ext cx="6447934" cy="160310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041290" y="1461466"/>
            <a:ext cx="4733923" cy="4526568"/>
            <a:chOff x="7041290" y="1432826"/>
            <a:chExt cx="4733923" cy="4587552"/>
          </a:xfrm>
        </p:grpSpPr>
        <p:grpSp>
          <p:nvGrpSpPr>
            <p:cNvPr id="22" name="그룹 21"/>
            <p:cNvGrpSpPr/>
            <p:nvPr/>
          </p:nvGrpSpPr>
          <p:grpSpPr>
            <a:xfrm>
              <a:off x="7041290" y="1619980"/>
              <a:ext cx="333599" cy="4375961"/>
              <a:chOff x="6108019" y="1677422"/>
              <a:chExt cx="333599" cy="437596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flipH="1">
              <a:off x="11441614" y="1644417"/>
              <a:ext cx="333599" cy="4375961"/>
              <a:chOff x="6108019" y="1677422"/>
              <a:chExt cx="333599" cy="437596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8362933" y="1432826"/>
              <a:ext cx="2090637" cy="37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뉴스 기사 인용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232874" y="1988442"/>
            <a:ext cx="435075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·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주간경향</a:t>
            </a:r>
            <a:r>
              <a:rPr lang="en-US" altLang="ko-KR" sz="900" dirty="0"/>
              <a:t>, “</a:t>
            </a:r>
            <a:r>
              <a:rPr lang="ko-KR" altLang="en-US" sz="900" dirty="0"/>
              <a:t>간호사 근무</a:t>
            </a:r>
            <a:r>
              <a:rPr lang="en-US" altLang="ko-KR" sz="900" dirty="0"/>
              <a:t>“, https://weekly.khan.co.kr/khnm.html?mode=view&amp;artid=202105211335551&amp;code=115</a:t>
            </a:r>
            <a:r>
              <a:rPr lang="en-US" altLang="ko-KR" sz="1200" dirty="0"/>
              <a:t>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밤샘 근무와 낮 근무가 불규칙하게 배치되는 </a:t>
            </a:r>
            <a:r>
              <a:rPr lang="en-US" altLang="ko-KR" sz="1200" dirty="0"/>
              <a:t>“</a:t>
            </a:r>
            <a:r>
              <a:rPr lang="ko-KR" altLang="en-US" sz="1200" dirty="0"/>
              <a:t>헬</a:t>
            </a:r>
            <a:r>
              <a:rPr lang="en-US" altLang="ko-KR" sz="1200" dirty="0"/>
              <a:t>(Hell)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듀티</a:t>
            </a:r>
            <a:r>
              <a:rPr lang="en-US" altLang="ko-KR" sz="1200" dirty="0"/>
              <a:t>＂</a:t>
            </a:r>
            <a:r>
              <a:rPr lang="ko-KR" altLang="en-US" sz="1200" dirty="0"/>
              <a:t>경우 발생</a:t>
            </a:r>
            <a:endParaRPr lang="en-US" altLang="ko-KR" sz="1200" dirty="0"/>
          </a:p>
          <a:p>
            <a:pPr algn="ctr">
              <a:lnSpc>
                <a:spcPct val="20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과로를 부추기는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</a:rPr>
              <a:t>근무패턴도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보인다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한 예로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일 연속 밤샘 근무에 오프를 하나만 붙여주는 패턴으로 근무가 주어지는 경우도 있음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＂</a:t>
            </a:r>
            <a:endParaRPr lang="en-US" altLang="ko-KR" sz="80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 startAt="2"/>
            </a:pPr>
            <a:r>
              <a:rPr lang="ko-KR" altLang="en-US" sz="1200" dirty="0"/>
              <a:t>병원 규모 가릴 것 없이 원칙이 지켜지는 경우 </a:t>
            </a:r>
            <a:r>
              <a:rPr lang="ko-KR" altLang="en-US" sz="1200" dirty="0" err="1"/>
              <a:t>드뭄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 “</a:t>
            </a:r>
            <a:r>
              <a:rPr lang="en-US" altLang="ko-KR" sz="1200" dirty="0"/>
              <a:t>1</a:t>
            </a:r>
            <a:r>
              <a:rPr lang="ko-KR" altLang="en-US" sz="1200" dirty="0"/>
              <a:t>시간씩 일찍 나와 준비를 해야 하기도 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오버타임이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시간 넘는 경우도 여전히 적지 </a:t>
            </a:r>
            <a:r>
              <a:rPr lang="ko-KR" altLang="en-US" sz="1200" dirty="0" err="1"/>
              <a:t>않다”는</a:t>
            </a:r>
            <a:r>
              <a:rPr lang="ko-KR" altLang="en-US" sz="1200" dirty="0"/>
              <a:t> 게 공통된 의견</a:t>
            </a:r>
            <a:endParaRPr lang="en-US" altLang="ko-KR" sz="1000" dirty="0"/>
          </a:p>
        </p:txBody>
      </p: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정의</a:t>
            </a:r>
            <a:r>
              <a:rPr lang="en-US" altLang="ko-KR" sz="3600" b="1" dirty="0"/>
              <a:t>(Problem)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662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17700" y="5918360"/>
            <a:ext cx="2989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3) </a:t>
            </a:r>
            <a:r>
              <a:rPr lang="ko-KR" altLang="en-US" sz="1050" dirty="0"/>
              <a:t>현직 간호사 근무 실태</a:t>
            </a:r>
            <a:r>
              <a:rPr lang="en-US" altLang="ko-KR" sz="1050" dirty="0"/>
              <a:t>(</a:t>
            </a:r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시사저널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6171A06-FB79-EC48-A98F-379B2F2E19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16" y="1810486"/>
            <a:ext cx="5937502" cy="4073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847526" y="2610176"/>
            <a:ext cx="4713916" cy="2474021"/>
            <a:chOff x="6796726" y="2756667"/>
            <a:chExt cx="4713916" cy="2474021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26" y="2756667"/>
              <a:ext cx="4713916" cy="439264"/>
            </a:xfrm>
            <a:prstGeom prst="rect">
              <a:avLst/>
            </a:prstGeom>
          </p:spPr>
        </p:pic>
        <p:pic>
          <p:nvPicPr>
            <p:cNvPr id="52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26" y="3444390"/>
              <a:ext cx="4713916" cy="439264"/>
            </a:xfrm>
            <a:prstGeom prst="rect">
              <a:avLst/>
            </a:prstGeom>
          </p:spPr>
        </p:pic>
        <p:pic>
          <p:nvPicPr>
            <p:cNvPr id="54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26" y="4132113"/>
              <a:ext cx="4713916" cy="43926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293038" y="2832869"/>
              <a:ext cx="4150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</a:rPr>
                <a:t>인수인계 교육 및 정리 형식에서의 표준지침 부재</a:t>
              </a:r>
              <a:endParaRPr lang="en-US" altLang="ko-KR" sz="1400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360163" y="3510133"/>
              <a:ext cx="39485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담당 환자정보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인수인계 업무 기억의 불확실성</a:t>
              </a:r>
              <a:endParaRPr lang="ko-KR" altLang="en-US" sz="14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739272" y="4197856"/>
              <a:ext cx="3190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교대 근무 시 업무 </a:t>
              </a:r>
              <a:r>
                <a:rPr lang="ko-KR" altLang="en-US" sz="14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불편성과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비효율성</a:t>
              </a:r>
              <a:endPara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58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527" y="2756667"/>
              <a:ext cx="422710" cy="439264"/>
            </a:xfrm>
            <a:prstGeom prst="rect">
              <a:avLst/>
            </a:prstGeom>
          </p:spPr>
        </p:pic>
        <p:pic>
          <p:nvPicPr>
            <p:cNvPr id="59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527" y="3444390"/>
              <a:ext cx="422710" cy="439264"/>
            </a:xfrm>
            <a:prstGeom prst="rect">
              <a:avLst/>
            </a:prstGeom>
          </p:spPr>
        </p:pic>
        <p:pic>
          <p:nvPicPr>
            <p:cNvPr id="60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527" y="4132112"/>
              <a:ext cx="422710" cy="43926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6886451" y="2824402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64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527" y="3472802"/>
              <a:ext cx="422710" cy="439264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6886451" y="3515136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86451" y="4197318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pic>
          <p:nvPicPr>
            <p:cNvPr id="67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6726" y="4791424"/>
              <a:ext cx="4713916" cy="439264"/>
            </a:xfrm>
            <a:prstGeom prst="rect">
              <a:avLst/>
            </a:prstGeom>
          </p:spPr>
        </p:pic>
        <p:pic>
          <p:nvPicPr>
            <p:cNvPr id="69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527" y="4791423"/>
              <a:ext cx="422710" cy="439264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6886451" y="4856629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563753" y="4855427"/>
              <a:ext cx="35413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근무 배정 시 의견 수렴 부족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공정성 문제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73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분석</a:t>
            </a:r>
            <a:r>
              <a:rPr lang="en-US" altLang="ko-KR" sz="3600" b="1" dirty="0"/>
              <a:t>(Why)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019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해결 정의</a:t>
            </a:r>
            <a:r>
              <a:rPr lang="en-US" altLang="ko-KR" sz="3600" b="1" dirty="0"/>
              <a:t>(What)</a:t>
            </a:r>
            <a:endParaRPr lang="ko-KR" altLang="en-US" sz="3600" b="1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160C-0939-B25A-13DF-CBDBE8386F50}"/>
              </a:ext>
            </a:extLst>
          </p:cNvPr>
          <p:cNvSpPr txBox="1"/>
          <p:nvPr/>
        </p:nvSpPr>
        <p:spPr>
          <a:xfrm>
            <a:off x="3346550" y="2089489"/>
            <a:ext cx="500940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간호사를 위한 어플리케이션 서비스 제공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9A544719-DEBA-E2CA-698A-39C45E7E33AD}"/>
              </a:ext>
            </a:extLst>
          </p:cNvPr>
          <p:cNvSpPr/>
          <p:nvPr/>
        </p:nvSpPr>
        <p:spPr>
          <a:xfrm>
            <a:off x="1053318" y="2147506"/>
            <a:ext cx="9820099" cy="685066"/>
          </a:xfrm>
          <a:prstGeom prst="roundRect">
            <a:avLst/>
          </a:prstGeom>
          <a:noFill/>
          <a:ln w="38100">
            <a:solidFill>
              <a:srgbClr val="CB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1520" y="3192120"/>
            <a:ext cx="9755334" cy="2331197"/>
            <a:chOff x="1081520" y="3192120"/>
            <a:chExt cx="9755334" cy="2331197"/>
          </a:xfrm>
        </p:grpSpPr>
        <p:grpSp>
          <p:nvGrpSpPr>
            <p:cNvPr id="17" name="그룹 16"/>
            <p:cNvGrpSpPr/>
            <p:nvPr/>
          </p:nvGrpSpPr>
          <p:grpSpPr>
            <a:xfrm>
              <a:off x="1081520" y="3192120"/>
              <a:ext cx="2265030" cy="2304957"/>
              <a:chOff x="785185" y="2929653"/>
              <a:chExt cx="2265030" cy="230495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BB1CFA-7B8D-8EBD-D926-8A9C8DBD50F7}"/>
                  </a:ext>
                </a:extLst>
              </p:cNvPr>
              <p:cNvSpPr txBox="1"/>
              <p:nvPr/>
            </p:nvSpPr>
            <p:spPr>
              <a:xfrm>
                <a:off x="1354311" y="4028711"/>
                <a:ext cx="1126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인수인계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576142" y="3204152"/>
              <a:ext cx="2265030" cy="2304957"/>
              <a:chOff x="785185" y="2929653"/>
              <a:chExt cx="2265030" cy="23049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DDB1B4-DE13-5A03-A583-B9CD8F503644}"/>
                </a:ext>
              </a:extLst>
            </p:cNvPr>
            <p:cNvSpPr txBox="1"/>
            <p:nvPr/>
          </p:nvSpPr>
          <p:spPr>
            <a:xfrm>
              <a:off x="4075314" y="4318611"/>
              <a:ext cx="1198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투약</a:t>
              </a:r>
              <a:r>
                <a:rPr kumimoji="1" lang="ko-KR" altLang="en-US" dirty="0"/>
                <a:t> </a:t>
              </a:r>
              <a:r>
                <a:rPr kumimoji="1" lang="ko-Kore-KR" altLang="en-US" dirty="0"/>
                <a:t>관리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6065690" y="3218360"/>
              <a:ext cx="2265030" cy="2304957"/>
              <a:chOff x="785185" y="2929653"/>
              <a:chExt cx="2265030" cy="230495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BB1CFA-7B8D-8EBD-D926-8A9C8DBD50F7}"/>
                  </a:ext>
                </a:extLst>
              </p:cNvPr>
              <p:cNvSpPr txBox="1"/>
              <p:nvPr/>
            </p:nvSpPr>
            <p:spPr>
              <a:xfrm>
                <a:off x="1356353" y="3905613"/>
                <a:ext cx="1122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 err="1"/>
                  <a:t>클라우드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EMR</a:t>
                </a:r>
                <a:endParaRPr kumimoji="1" lang="ko-Kore-KR" altLang="en-US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8571824" y="3218360"/>
              <a:ext cx="2265030" cy="2304957"/>
              <a:chOff x="785185" y="2929653"/>
              <a:chExt cx="2265030" cy="230495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A2E58E-EA48-201F-5733-CA15DB2585D7}"/>
                </a:ext>
              </a:extLst>
            </p:cNvPr>
            <p:cNvSpPr txBox="1"/>
            <p:nvPr/>
          </p:nvSpPr>
          <p:spPr>
            <a:xfrm>
              <a:off x="8879994" y="4194320"/>
              <a:ext cx="1648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근무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스케줄러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37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해결 방안 정의</a:t>
            </a:r>
            <a:r>
              <a:rPr lang="en-US" altLang="ko-KR" sz="3600" b="1" dirty="0"/>
              <a:t>(How)</a:t>
            </a:r>
            <a:endParaRPr lang="ko-KR" altLang="en-US" sz="3600" b="1" dirty="0"/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32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841" y="1580709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957" y="1580713"/>
            <a:ext cx="2384633" cy="4392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405125" y="16310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인수인계</a:t>
            </a:r>
          </a:p>
        </p:txBody>
      </p:sp>
      <p:pic>
        <p:nvPicPr>
          <p:cNvPr id="3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841" y="2790580"/>
            <a:ext cx="11924449" cy="439264"/>
          </a:xfrm>
          <a:prstGeom prst="rect">
            <a:avLst/>
          </a:prstGeom>
        </p:spPr>
      </p:pic>
      <p:pic>
        <p:nvPicPr>
          <p:cNvPr id="37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957" y="2790584"/>
            <a:ext cx="2384633" cy="43926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405125" y="28409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투약관리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8841" y="2236907"/>
            <a:ext cx="5240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자신의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담당환자에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대한 인수인계 공유 가능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맞춤형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0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841" y="4000451"/>
            <a:ext cx="11924449" cy="439264"/>
          </a:xfrm>
          <a:prstGeom prst="rect">
            <a:avLst/>
          </a:prstGeom>
        </p:spPr>
      </p:pic>
      <p:pic>
        <p:nvPicPr>
          <p:cNvPr id="41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957" y="4000455"/>
            <a:ext cx="2384633" cy="4392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147842" y="4050806"/>
            <a:ext cx="15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클라우드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EMR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841" y="5210318"/>
            <a:ext cx="11924449" cy="439264"/>
          </a:xfrm>
          <a:prstGeom prst="rect">
            <a:avLst/>
          </a:prstGeom>
        </p:spPr>
      </p:pic>
      <p:pic>
        <p:nvPicPr>
          <p:cNvPr id="44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957" y="5210322"/>
            <a:ext cx="2384633" cy="43926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63872" y="526067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근무 스케줄러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8841" y="3413976"/>
            <a:ext cx="7999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투약 관리 시스템 제공 및 투약 기본 원칙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‘5 Right’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준수 및 기록 가능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신뢰성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8841" y="4623847"/>
            <a:ext cx="5614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한 눈에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EMR(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전자의무기록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의 정보를 확인 가능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가시성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8841" y="5833718"/>
            <a:ext cx="4118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최적화 스케줄링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근무표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짜기의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자동화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3992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2256</Words>
  <Application>Microsoft Macintosh PowerPoint</Application>
  <PresentationFormat>와이드스크린</PresentationFormat>
  <Paragraphs>360</Paragraphs>
  <Slides>31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NanumSquare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권익현</dc:creator>
  <cp:lastModifiedBy>[학부생]이정훈</cp:lastModifiedBy>
  <cp:revision>54</cp:revision>
  <dcterms:created xsi:type="dcterms:W3CDTF">2022-04-21T15:03:24Z</dcterms:created>
  <dcterms:modified xsi:type="dcterms:W3CDTF">2022-04-25T03:42:21Z</dcterms:modified>
</cp:coreProperties>
</file>